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80" r:id="rId3"/>
    <p:sldId id="366" r:id="rId4"/>
    <p:sldId id="367" r:id="rId5"/>
    <p:sldId id="368" r:id="rId6"/>
    <p:sldId id="385" r:id="rId7"/>
    <p:sldId id="386" r:id="rId8"/>
    <p:sldId id="381" r:id="rId9"/>
    <p:sldId id="369" r:id="rId10"/>
    <p:sldId id="382" r:id="rId11"/>
    <p:sldId id="383" r:id="rId12"/>
    <p:sldId id="390" r:id="rId13"/>
    <p:sldId id="389" r:id="rId14"/>
    <p:sldId id="392" r:id="rId15"/>
    <p:sldId id="393" r:id="rId16"/>
  </p:sldIdLst>
  <p:sldSz cx="12192000" cy="6858000"/>
  <p:notesSz cx="7026275" cy="93122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D6FCA7"/>
    <a:srgbClr val="3A4A6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4188" autoAdjust="0"/>
  </p:normalViewPr>
  <p:slideViewPr>
    <p:cSldViewPr snapToGrid="0">
      <p:cViewPr varScale="1">
        <p:scale>
          <a:sx n="51" d="100"/>
          <a:sy n="51" d="100"/>
        </p:scale>
        <p:origin x="4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2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4719" cy="467231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3" y="1"/>
            <a:ext cx="3044719" cy="467231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CAEDDE71-25CA-423E-9F0B-D6C349B8A8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5048"/>
            <a:ext cx="3044719" cy="467230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3" y="8845048"/>
            <a:ext cx="3044719" cy="467230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4D68958A-4AA1-4D2C-A2EA-4D70E24F5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4719" cy="467231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3" y="1"/>
            <a:ext cx="3044719" cy="467231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8432C36F-D80E-4FDC-A376-81748CF746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4"/>
            <a:ext cx="5621020" cy="3666709"/>
          </a:xfrm>
          <a:prstGeom prst="rect">
            <a:avLst/>
          </a:prstGeom>
        </p:spPr>
        <p:txBody>
          <a:bodyPr vert="horz" lIns="93344" tIns="46672" rIns="93344" bIns="466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5048"/>
            <a:ext cx="3044719" cy="467230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3" y="8845048"/>
            <a:ext cx="3044719" cy="467230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C6F3137D-9E98-4EBF-8904-451361DA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role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08253-C2F9-4CB5-95B2-8BF23ACC45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4ACAB-9E52-4A01-9D2F-19A06C6AF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9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1650" y="2136971"/>
            <a:ext cx="9766909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44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55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9" y="440266"/>
            <a:ext cx="3149603" cy="7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0546-3A7C-465B-97F1-133EACC71246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E488-FE73-4028-9114-87B139A26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7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MC18 Bar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934B9A7-19D1-E349-BE82-BE7CC21A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48031"/>
            <a:ext cx="1128452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1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2100" y="2567836"/>
            <a:ext cx="9976459" cy="11649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48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55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9" y="440266"/>
            <a:ext cx="3149603" cy="7874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62100" y="3951497"/>
            <a:ext cx="9067800" cy="37008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i="0" u="sng"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Calibri 24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4507578"/>
            <a:ext cx="9067800" cy="37008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i="0" u="sng"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 Calibri 24</a:t>
            </a:r>
          </a:p>
        </p:txBody>
      </p:sp>
    </p:spTree>
    <p:extLst>
      <p:ext uri="{BB962C8B-B14F-4D97-AF65-F5344CB8AC3E}">
        <p14:creationId xmlns:p14="http://schemas.microsoft.com/office/powerpoint/2010/main" val="428623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1" cy="5762171"/>
            <a:chOff x="0" y="0"/>
            <a:chExt cx="11376445" cy="5376724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99"/>
            <a:stretch/>
          </p:blipFill>
          <p:spPr>
            <a:xfrm>
              <a:off x="0" y="0"/>
              <a:ext cx="9144000" cy="53767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30" b="21660"/>
            <a:stretch/>
          </p:blipFill>
          <p:spPr>
            <a:xfrm>
              <a:off x="8709104" y="0"/>
              <a:ext cx="2667341" cy="53725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75795"/>
            <a:ext cx="10515600" cy="1325563"/>
          </a:xfrm>
        </p:spPr>
        <p:txBody>
          <a:bodyPr anchor="b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Calibri 40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08400" y="6245227"/>
            <a:ext cx="4661209" cy="384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133703"/>
            <a:ext cx="2352683" cy="58817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42302"/>
            <a:ext cx="12192000" cy="118872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45721"/>
          </a:xfrm>
          <a:prstGeom prst="rect">
            <a:avLst/>
          </a:prstGeom>
          <a:solidFill>
            <a:srgbClr val="1142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45721"/>
            <a:ext cx="12192000" cy="77637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795"/>
            <a:ext cx="10515600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Calibri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010"/>
            <a:ext cx="1051560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6642"/>
            <a:ext cx="12192001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45721"/>
          </a:xfrm>
          <a:prstGeom prst="rect">
            <a:avLst/>
          </a:prstGeom>
          <a:solidFill>
            <a:srgbClr val="1142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45721"/>
            <a:ext cx="12192000" cy="77637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795"/>
            <a:ext cx="10515600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11010"/>
            <a:ext cx="512064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08400" y="6245227"/>
            <a:ext cx="4661209" cy="384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33160" y="1711010"/>
            <a:ext cx="512064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2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45721"/>
          </a:xfrm>
          <a:prstGeom prst="rect">
            <a:avLst/>
          </a:prstGeom>
          <a:solidFill>
            <a:srgbClr val="1142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45721"/>
            <a:ext cx="12192000" cy="77637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795"/>
            <a:ext cx="10515600" cy="1325563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64877"/>
            <a:ext cx="5120640" cy="326899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6642"/>
            <a:ext cx="12192001" cy="6309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08400" y="6245227"/>
            <a:ext cx="4661209" cy="384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8200" y="1711010"/>
            <a:ext cx="5120641" cy="534562"/>
          </a:xfrm>
        </p:spPr>
        <p:txBody>
          <a:bodyPr>
            <a:noAutofit/>
          </a:bodyPr>
          <a:lstStyle>
            <a:lvl1pPr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6233160" y="2249462"/>
            <a:ext cx="5120640" cy="326899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33159" y="1695595"/>
            <a:ext cx="5120641" cy="534562"/>
          </a:xfrm>
        </p:spPr>
        <p:txBody>
          <a:bodyPr>
            <a:noAutofit/>
          </a:bodyPr>
          <a:lstStyle>
            <a:lvl1pPr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010"/>
            <a:ext cx="1051560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6642"/>
            <a:ext cx="12192001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4648852"/>
            <a:ext cx="12175067" cy="2230919"/>
            <a:chOff x="0" y="0"/>
            <a:chExt cx="12175067" cy="223091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70"/>
            <a:stretch/>
          </p:blipFill>
          <p:spPr>
            <a:xfrm>
              <a:off x="0" y="0"/>
              <a:ext cx="9144000" cy="22309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96" b="67470"/>
            <a:stretch/>
          </p:blipFill>
          <p:spPr>
            <a:xfrm>
              <a:off x="8709103" y="0"/>
              <a:ext cx="3465964" cy="223091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0" y="0"/>
            <a:ext cx="12175067" cy="5318760"/>
            <a:chOff x="0" y="0"/>
            <a:chExt cx="12175067" cy="531876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9"/>
            <a:stretch/>
          </p:blipFill>
          <p:spPr>
            <a:xfrm>
              <a:off x="0" y="0"/>
              <a:ext cx="9144000" cy="53170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96" b="22444"/>
            <a:stretch/>
          </p:blipFill>
          <p:spPr>
            <a:xfrm>
              <a:off x="8709103" y="0"/>
              <a:ext cx="3465964" cy="5318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2423366"/>
            <a:ext cx="10515600" cy="194543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Calibri 40</a:t>
            </a:r>
          </a:p>
        </p:txBody>
      </p:sp>
    </p:spTree>
    <p:extLst>
      <p:ext uri="{BB962C8B-B14F-4D97-AF65-F5344CB8AC3E}">
        <p14:creationId xmlns:p14="http://schemas.microsoft.com/office/powerpoint/2010/main" val="182362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1" cy="5762171"/>
            <a:chOff x="0" y="0"/>
            <a:chExt cx="11376445" cy="5376724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99"/>
            <a:stretch/>
          </p:blipFill>
          <p:spPr>
            <a:xfrm>
              <a:off x="0" y="0"/>
              <a:ext cx="9144000" cy="53767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30" b="21660"/>
            <a:stretch/>
          </p:blipFill>
          <p:spPr>
            <a:xfrm>
              <a:off x="8709104" y="0"/>
              <a:ext cx="2667341" cy="53725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9413"/>
            <a:ext cx="10515600" cy="1325563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133703"/>
            <a:ext cx="2352683" cy="58817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42302"/>
            <a:ext cx="12192000" cy="118872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2238385"/>
            <a:ext cx="344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noFill/>
                </a:ln>
                <a:solidFill>
                  <a:schemeClr val="accent1"/>
                </a:solidFill>
              </a:rPr>
              <a:t>CONTACT</a:t>
            </a:r>
            <a:r>
              <a:rPr lang="en-US" sz="2000" b="1" baseline="0" dirty="0">
                <a:ln>
                  <a:noFill/>
                </a:ln>
                <a:solidFill>
                  <a:schemeClr val="accent1"/>
                </a:solidFill>
              </a:rPr>
              <a:t> US:</a:t>
            </a:r>
            <a:endParaRPr lang="en-US" sz="2000" b="1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38129" y="3319889"/>
            <a:ext cx="34453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</a:rPr>
              <a:t>@</a:t>
            </a:r>
            <a:r>
              <a:rPr lang="en-US" dirty="0" err="1">
                <a:ln>
                  <a:noFill/>
                </a:ln>
                <a:solidFill>
                  <a:schemeClr val="bg1"/>
                </a:solidFill>
              </a:rPr>
              <a:t>TheNetworkNWHRN</a:t>
            </a:r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438128" y="2794526"/>
            <a:ext cx="34453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</a:rPr>
              <a:t>www.nwhrn.org</a:t>
            </a:r>
          </a:p>
        </p:txBody>
      </p:sp>
      <p:sp>
        <p:nvSpPr>
          <p:cNvPr id="20" name="Freeform 8"/>
          <p:cNvSpPr>
            <a:spLocks noEditPoints="1"/>
          </p:cNvSpPr>
          <p:nvPr userDrawn="1"/>
        </p:nvSpPr>
        <p:spPr bwMode="auto">
          <a:xfrm>
            <a:off x="932329" y="3324020"/>
            <a:ext cx="375171" cy="375171"/>
          </a:xfrm>
          <a:custGeom>
            <a:avLst/>
            <a:gdLst>
              <a:gd name="T0" fmla="*/ 502 w 897"/>
              <a:gd name="T1" fmla="*/ 273 h 897"/>
              <a:gd name="T2" fmla="*/ 453 w 897"/>
              <a:gd name="T3" fmla="*/ 321 h 897"/>
              <a:gd name="T4" fmla="*/ 444 w 897"/>
              <a:gd name="T5" fmla="*/ 393 h 897"/>
              <a:gd name="T6" fmla="*/ 318 w 897"/>
              <a:gd name="T7" fmla="*/ 360 h 897"/>
              <a:gd name="T8" fmla="*/ 219 w 897"/>
              <a:gd name="T9" fmla="*/ 281 h 897"/>
              <a:gd name="T10" fmla="*/ 205 w 897"/>
              <a:gd name="T11" fmla="*/ 335 h 897"/>
              <a:gd name="T12" fmla="*/ 224 w 897"/>
              <a:gd name="T13" fmla="*/ 396 h 897"/>
              <a:gd name="T14" fmla="*/ 228 w 897"/>
              <a:gd name="T15" fmla="*/ 420 h 897"/>
              <a:gd name="T16" fmla="*/ 206 w 897"/>
              <a:gd name="T17" fmla="*/ 433 h 897"/>
              <a:gd name="T18" fmla="*/ 235 w 897"/>
              <a:gd name="T19" fmla="*/ 487 h 897"/>
              <a:gd name="T20" fmla="*/ 291 w 897"/>
              <a:gd name="T21" fmla="*/ 518 h 897"/>
              <a:gd name="T22" fmla="*/ 243 w 897"/>
              <a:gd name="T23" fmla="*/ 520 h 897"/>
              <a:gd name="T24" fmla="*/ 281 w 897"/>
              <a:gd name="T25" fmla="*/ 573 h 897"/>
              <a:gd name="T26" fmla="*/ 344 w 897"/>
              <a:gd name="T27" fmla="*/ 594 h 897"/>
              <a:gd name="T28" fmla="*/ 246 w 897"/>
              <a:gd name="T29" fmla="*/ 636 h 897"/>
              <a:gd name="T30" fmla="*/ 220 w 897"/>
              <a:gd name="T31" fmla="*/ 659 h 897"/>
              <a:gd name="T32" fmla="*/ 350 w 897"/>
              <a:gd name="T33" fmla="*/ 686 h 897"/>
              <a:gd name="T34" fmla="*/ 465 w 897"/>
              <a:gd name="T35" fmla="*/ 666 h 897"/>
              <a:gd name="T36" fmla="*/ 554 w 897"/>
              <a:gd name="T37" fmla="*/ 612 h 897"/>
              <a:gd name="T38" fmla="*/ 617 w 897"/>
              <a:gd name="T39" fmla="*/ 536 h 897"/>
              <a:gd name="T40" fmla="*/ 652 w 897"/>
              <a:gd name="T41" fmla="*/ 445 h 897"/>
              <a:gd name="T42" fmla="*/ 659 w 897"/>
              <a:gd name="T43" fmla="*/ 367 h 897"/>
              <a:gd name="T44" fmla="*/ 713 w 897"/>
              <a:gd name="T45" fmla="*/ 312 h 897"/>
              <a:gd name="T46" fmla="*/ 667 w 897"/>
              <a:gd name="T47" fmla="*/ 317 h 897"/>
              <a:gd name="T48" fmla="*/ 700 w 897"/>
              <a:gd name="T49" fmla="*/ 269 h 897"/>
              <a:gd name="T50" fmla="*/ 630 w 897"/>
              <a:gd name="T51" fmla="*/ 295 h 897"/>
              <a:gd name="T52" fmla="*/ 573 w 897"/>
              <a:gd name="T53" fmla="*/ 264 h 897"/>
              <a:gd name="T54" fmla="*/ 500 w 897"/>
              <a:gd name="T55" fmla="*/ 3 h 897"/>
              <a:gd name="T56" fmla="*/ 645 w 897"/>
              <a:gd name="T57" fmla="*/ 46 h 897"/>
              <a:gd name="T58" fmla="*/ 765 w 897"/>
              <a:gd name="T59" fmla="*/ 132 h 897"/>
              <a:gd name="T60" fmla="*/ 851 w 897"/>
              <a:gd name="T61" fmla="*/ 251 h 897"/>
              <a:gd name="T62" fmla="*/ 894 w 897"/>
              <a:gd name="T63" fmla="*/ 397 h 897"/>
              <a:gd name="T64" fmla="*/ 885 w 897"/>
              <a:gd name="T65" fmla="*/ 551 h 897"/>
              <a:gd name="T66" fmla="*/ 827 w 897"/>
              <a:gd name="T67" fmla="*/ 689 h 897"/>
              <a:gd name="T68" fmla="*/ 729 w 897"/>
              <a:gd name="T69" fmla="*/ 798 h 897"/>
              <a:gd name="T70" fmla="*/ 600 w 897"/>
              <a:gd name="T71" fmla="*/ 871 h 897"/>
              <a:gd name="T72" fmla="*/ 448 w 897"/>
              <a:gd name="T73" fmla="*/ 897 h 897"/>
              <a:gd name="T74" fmla="*/ 297 w 897"/>
              <a:gd name="T75" fmla="*/ 871 h 897"/>
              <a:gd name="T76" fmla="*/ 167 w 897"/>
              <a:gd name="T77" fmla="*/ 798 h 897"/>
              <a:gd name="T78" fmla="*/ 70 w 897"/>
              <a:gd name="T79" fmla="*/ 689 h 897"/>
              <a:gd name="T80" fmla="*/ 12 w 897"/>
              <a:gd name="T81" fmla="*/ 551 h 897"/>
              <a:gd name="T82" fmla="*/ 3 w 897"/>
              <a:gd name="T83" fmla="*/ 397 h 897"/>
              <a:gd name="T84" fmla="*/ 46 w 897"/>
              <a:gd name="T85" fmla="*/ 251 h 897"/>
              <a:gd name="T86" fmla="*/ 131 w 897"/>
              <a:gd name="T87" fmla="*/ 132 h 897"/>
              <a:gd name="T88" fmla="*/ 251 w 897"/>
              <a:gd name="T89" fmla="*/ 46 h 897"/>
              <a:gd name="T90" fmla="*/ 396 w 897"/>
              <a:gd name="T91" fmla="*/ 3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7" h="897">
                <a:moveTo>
                  <a:pt x="550" y="261"/>
                </a:moveTo>
                <a:lnTo>
                  <a:pt x="526" y="264"/>
                </a:lnTo>
                <a:lnTo>
                  <a:pt x="502" y="273"/>
                </a:lnTo>
                <a:lnTo>
                  <a:pt x="482" y="285"/>
                </a:lnTo>
                <a:lnTo>
                  <a:pt x="465" y="301"/>
                </a:lnTo>
                <a:lnTo>
                  <a:pt x="453" y="321"/>
                </a:lnTo>
                <a:lnTo>
                  <a:pt x="444" y="344"/>
                </a:lnTo>
                <a:lnTo>
                  <a:pt x="442" y="369"/>
                </a:lnTo>
                <a:lnTo>
                  <a:pt x="444" y="393"/>
                </a:lnTo>
                <a:lnTo>
                  <a:pt x="400" y="388"/>
                </a:lnTo>
                <a:lnTo>
                  <a:pt x="358" y="376"/>
                </a:lnTo>
                <a:lnTo>
                  <a:pt x="318" y="360"/>
                </a:lnTo>
                <a:lnTo>
                  <a:pt x="282" y="338"/>
                </a:lnTo>
                <a:lnTo>
                  <a:pt x="249" y="312"/>
                </a:lnTo>
                <a:lnTo>
                  <a:pt x="219" y="281"/>
                </a:lnTo>
                <a:lnTo>
                  <a:pt x="212" y="298"/>
                </a:lnTo>
                <a:lnTo>
                  <a:pt x="207" y="316"/>
                </a:lnTo>
                <a:lnTo>
                  <a:pt x="205" y="335"/>
                </a:lnTo>
                <a:lnTo>
                  <a:pt x="207" y="356"/>
                </a:lnTo>
                <a:lnTo>
                  <a:pt x="214" y="376"/>
                </a:lnTo>
                <a:lnTo>
                  <a:pt x="224" y="396"/>
                </a:lnTo>
                <a:lnTo>
                  <a:pt x="237" y="411"/>
                </a:lnTo>
                <a:lnTo>
                  <a:pt x="253" y="424"/>
                </a:lnTo>
                <a:lnTo>
                  <a:pt x="228" y="420"/>
                </a:lnTo>
                <a:lnTo>
                  <a:pt x="205" y="410"/>
                </a:lnTo>
                <a:lnTo>
                  <a:pt x="205" y="413"/>
                </a:lnTo>
                <a:lnTo>
                  <a:pt x="206" y="433"/>
                </a:lnTo>
                <a:lnTo>
                  <a:pt x="212" y="451"/>
                </a:lnTo>
                <a:lnTo>
                  <a:pt x="221" y="470"/>
                </a:lnTo>
                <a:lnTo>
                  <a:pt x="235" y="487"/>
                </a:lnTo>
                <a:lnTo>
                  <a:pt x="251" y="501"/>
                </a:lnTo>
                <a:lnTo>
                  <a:pt x="270" y="511"/>
                </a:lnTo>
                <a:lnTo>
                  <a:pt x="291" y="518"/>
                </a:lnTo>
                <a:lnTo>
                  <a:pt x="278" y="521"/>
                </a:lnTo>
                <a:lnTo>
                  <a:pt x="263" y="521"/>
                </a:lnTo>
                <a:lnTo>
                  <a:pt x="243" y="520"/>
                </a:lnTo>
                <a:lnTo>
                  <a:pt x="251" y="540"/>
                </a:lnTo>
                <a:lnTo>
                  <a:pt x="264" y="558"/>
                </a:lnTo>
                <a:lnTo>
                  <a:pt x="281" y="573"/>
                </a:lnTo>
                <a:lnTo>
                  <a:pt x="300" y="583"/>
                </a:lnTo>
                <a:lnTo>
                  <a:pt x="321" y="591"/>
                </a:lnTo>
                <a:lnTo>
                  <a:pt x="344" y="594"/>
                </a:lnTo>
                <a:lnTo>
                  <a:pt x="315" y="613"/>
                </a:lnTo>
                <a:lnTo>
                  <a:pt x="282" y="628"/>
                </a:lnTo>
                <a:lnTo>
                  <a:pt x="246" y="636"/>
                </a:lnTo>
                <a:lnTo>
                  <a:pt x="209" y="639"/>
                </a:lnTo>
                <a:lnTo>
                  <a:pt x="182" y="638"/>
                </a:lnTo>
                <a:lnTo>
                  <a:pt x="220" y="659"/>
                </a:lnTo>
                <a:lnTo>
                  <a:pt x="261" y="673"/>
                </a:lnTo>
                <a:lnTo>
                  <a:pt x="304" y="683"/>
                </a:lnTo>
                <a:lnTo>
                  <a:pt x="350" y="686"/>
                </a:lnTo>
                <a:lnTo>
                  <a:pt x="391" y="684"/>
                </a:lnTo>
                <a:lnTo>
                  <a:pt x="429" y="678"/>
                </a:lnTo>
                <a:lnTo>
                  <a:pt x="465" y="666"/>
                </a:lnTo>
                <a:lnTo>
                  <a:pt x="498" y="651"/>
                </a:lnTo>
                <a:lnTo>
                  <a:pt x="528" y="633"/>
                </a:lnTo>
                <a:lnTo>
                  <a:pt x="554" y="612"/>
                </a:lnTo>
                <a:lnTo>
                  <a:pt x="579" y="589"/>
                </a:lnTo>
                <a:lnTo>
                  <a:pt x="600" y="563"/>
                </a:lnTo>
                <a:lnTo>
                  <a:pt x="617" y="536"/>
                </a:lnTo>
                <a:lnTo>
                  <a:pt x="632" y="506"/>
                </a:lnTo>
                <a:lnTo>
                  <a:pt x="643" y="476"/>
                </a:lnTo>
                <a:lnTo>
                  <a:pt x="652" y="445"/>
                </a:lnTo>
                <a:lnTo>
                  <a:pt x="658" y="414"/>
                </a:lnTo>
                <a:lnTo>
                  <a:pt x="659" y="381"/>
                </a:lnTo>
                <a:lnTo>
                  <a:pt x="659" y="367"/>
                </a:lnTo>
                <a:lnTo>
                  <a:pt x="679" y="351"/>
                </a:lnTo>
                <a:lnTo>
                  <a:pt x="698" y="332"/>
                </a:lnTo>
                <a:lnTo>
                  <a:pt x="713" y="312"/>
                </a:lnTo>
                <a:lnTo>
                  <a:pt x="684" y="322"/>
                </a:lnTo>
                <a:lnTo>
                  <a:pt x="651" y="329"/>
                </a:lnTo>
                <a:lnTo>
                  <a:pt x="667" y="317"/>
                </a:lnTo>
                <a:lnTo>
                  <a:pt x="680" y="303"/>
                </a:lnTo>
                <a:lnTo>
                  <a:pt x="691" y="287"/>
                </a:lnTo>
                <a:lnTo>
                  <a:pt x="700" y="269"/>
                </a:lnTo>
                <a:lnTo>
                  <a:pt x="677" y="280"/>
                </a:lnTo>
                <a:lnTo>
                  <a:pt x="654" y="290"/>
                </a:lnTo>
                <a:lnTo>
                  <a:pt x="630" y="295"/>
                </a:lnTo>
                <a:lnTo>
                  <a:pt x="614" y="281"/>
                </a:lnTo>
                <a:lnTo>
                  <a:pt x="595" y="270"/>
                </a:lnTo>
                <a:lnTo>
                  <a:pt x="573" y="264"/>
                </a:lnTo>
                <a:lnTo>
                  <a:pt x="550" y="261"/>
                </a:lnTo>
                <a:close/>
                <a:moveTo>
                  <a:pt x="448" y="0"/>
                </a:moveTo>
                <a:lnTo>
                  <a:pt x="500" y="3"/>
                </a:lnTo>
                <a:lnTo>
                  <a:pt x="551" y="12"/>
                </a:lnTo>
                <a:lnTo>
                  <a:pt x="600" y="27"/>
                </a:lnTo>
                <a:lnTo>
                  <a:pt x="645" y="46"/>
                </a:lnTo>
                <a:lnTo>
                  <a:pt x="689" y="70"/>
                </a:lnTo>
                <a:lnTo>
                  <a:pt x="729" y="99"/>
                </a:lnTo>
                <a:lnTo>
                  <a:pt x="765" y="132"/>
                </a:lnTo>
                <a:lnTo>
                  <a:pt x="798" y="168"/>
                </a:lnTo>
                <a:lnTo>
                  <a:pt x="827" y="208"/>
                </a:lnTo>
                <a:lnTo>
                  <a:pt x="851" y="251"/>
                </a:lnTo>
                <a:lnTo>
                  <a:pt x="870" y="297"/>
                </a:lnTo>
                <a:lnTo>
                  <a:pt x="885" y="346"/>
                </a:lnTo>
                <a:lnTo>
                  <a:pt x="894" y="397"/>
                </a:lnTo>
                <a:lnTo>
                  <a:pt x="897" y="449"/>
                </a:lnTo>
                <a:lnTo>
                  <a:pt x="894" y="501"/>
                </a:lnTo>
                <a:lnTo>
                  <a:pt x="885" y="551"/>
                </a:lnTo>
                <a:lnTo>
                  <a:pt x="870" y="600"/>
                </a:lnTo>
                <a:lnTo>
                  <a:pt x="851" y="646"/>
                </a:lnTo>
                <a:lnTo>
                  <a:pt x="827" y="689"/>
                </a:lnTo>
                <a:lnTo>
                  <a:pt x="798" y="730"/>
                </a:lnTo>
                <a:lnTo>
                  <a:pt x="765" y="766"/>
                </a:lnTo>
                <a:lnTo>
                  <a:pt x="729" y="798"/>
                </a:lnTo>
                <a:lnTo>
                  <a:pt x="689" y="827"/>
                </a:lnTo>
                <a:lnTo>
                  <a:pt x="645" y="852"/>
                </a:lnTo>
                <a:lnTo>
                  <a:pt x="600" y="871"/>
                </a:lnTo>
                <a:lnTo>
                  <a:pt x="551" y="885"/>
                </a:lnTo>
                <a:lnTo>
                  <a:pt x="500" y="894"/>
                </a:lnTo>
                <a:lnTo>
                  <a:pt x="448" y="897"/>
                </a:lnTo>
                <a:lnTo>
                  <a:pt x="396" y="894"/>
                </a:lnTo>
                <a:lnTo>
                  <a:pt x="346" y="885"/>
                </a:lnTo>
                <a:lnTo>
                  <a:pt x="297" y="871"/>
                </a:lnTo>
                <a:lnTo>
                  <a:pt x="251" y="852"/>
                </a:lnTo>
                <a:lnTo>
                  <a:pt x="208" y="827"/>
                </a:lnTo>
                <a:lnTo>
                  <a:pt x="167" y="798"/>
                </a:lnTo>
                <a:lnTo>
                  <a:pt x="131" y="766"/>
                </a:lnTo>
                <a:lnTo>
                  <a:pt x="99" y="730"/>
                </a:lnTo>
                <a:lnTo>
                  <a:pt x="70" y="689"/>
                </a:lnTo>
                <a:lnTo>
                  <a:pt x="46" y="646"/>
                </a:lnTo>
                <a:lnTo>
                  <a:pt x="26" y="600"/>
                </a:lnTo>
                <a:lnTo>
                  <a:pt x="12" y="551"/>
                </a:lnTo>
                <a:lnTo>
                  <a:pt x="3" y="501"/>
                </a:lnTo>
                <a:lnTo>
                  <a:pt x="0" y="449"/>
                </a:lnTo>
                <a:lnTo>
                  <a:pt x="3" y="397"/>
                </a:lnTo>
                <a:lnTo>
                  <a:pt x="12" y="346"/>
                </a:lnTo>
                <a:lnTo>
                  <a:pt x="26" y="297"/>
                </a:lnTo>
                <a:lnTo>
                  <a:pt x="46" y="251"/>
                </a:lnTo>
                <a:lnTo>
                  <a:pt x="70" y="208"/>
                </a:lnTo>
                <a:lnTo>
                  <a:pt x="99" y="168"/>
                </a:lnTo>
                <a:lnTo>
                  <a:pt x="131" y="132"/>
                </a:lnTo>
                <a:lnTo>
                  <a:pt x="167" y="99"/>
                </a:lnTo>
                <a:lnTo>
                  <a:pt x="208" y="70"/>
                </a:lnTo>
                <a:lnTo>
                  <a:pt x="251" y="46"/>
                </a:lnTo>
                <a:lnTo>
                  <a:pt x="297" y="27"/>
                </a:lnTo>
                <a:lnTo>
                  <a:pt x="346" y="12"/>
                </a:lnTo>
                <a:lnTo>
                  <a:pt x="396" y="3"/>
                </a:lnTo>
                <a:lnTo>
                  <a:pt x="4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 noEditPoints="1"/>
          </p:cNvSpPr>
          <p:nvPr userDrawn="1"/>
        </p:nvSpPr>
        <p:spPr bwMode="auto">
          <a:xfrm>
            <a:off x="932329" y="2794526"/>
            <a:ext cx="369608" cy="369332"/>
          </a:xfrm>
          <a:custGeom>
            <a:avLst/>
            <a:gdLst>
              <a:gd name="T0" fmla="*/ 2602 w 4018"/>
              <a:gd name="T1" fmla="*/ 3316 h 4013"/>
              <a:gd name="T2" fmla="*/ 2659 w 4018"/>
              <a:gd name="T3" fmla="*/ 3599 h 4013"/>
              <a:gd name="T4" fmla="*/ 3180 w 4018"/>
              <a:gd name="T5" fmla="*/ 3265 h 4013"/>
              <a:gd name="T6" fmla="*/ 3550 w 4018"/>
              <a:gd name="T7" fmla="*/ 2771 h 4013"/>
              <a:gd name="T8" fmla="*/ 1678 w 4018"/>
              <a:gd name="T9" fmla="*/ 3186 h 4013"/>
              <a:gd name="T10" fmla="*/ 1853 w 4018"/>
              <a:gd name="T11" fmla="*/ 3596 h 4013"/>
              <a:gd name="T12" fmla="*/ 2009 w 4018"/>
              <a:gd name="T13" fmla="*/ 3725 h 4013"/>
              <a:gd name="T14" fmla="*/ 2165 w 4018"/>
              <a:gd name="T15" fmla="*/ 3596 h 4013"/>
              <a:gd name="T16" fmla="*/ 2341 w 4018"/>
              <a:gd name="T17" fmla="*/ 3186 h 4013"/>
              <a:gd name="T18" fmla="*/ 468 w 4018"/>
              <a:gd name="T19" fmla="*/ 2771 h 4013"/>
              <a:gd name="T20" fmla="*/ 838 w 4018"/>
              <a:gd name="T21" fmla="*/ 3265 h 4013"/>
              <a:gd name="T22" fmla="*/ 1360 w 4018"/>
              <a:gd name="T23" fmla="*/ 3599 h 4013"/>
              <a:gd name="T24" fmla="*/ 1416 w 4018"/>
              <a:gd name="T25" fmla="*/ 3316 h 4013"/>
              <a:gd name="T26" fmla="*/ 468 w 4018"/>
              <a:gd name="T27" fmla="*/ 2771 h 4013"/>
              <a:gd name="T28" fmla="*/ 2766 w 4018"/>
              <a:gd name="T29" fmla="*/ 2326 h 4013"/>
              <a:gd name="T30" fmla="*/ 3727 w 4018"/>
              <a:gd name="T31" fmla="*/ 2105 h 4013"/>
              <a:gd name="T32" fmla="*/ 3663 w 4018"/>
              <a:gd name="T33" fmla="*/ 1529 h 4013"/>
              <a:gd name="T34" fmla="*/ 1534 w 4018"/>
              <a:gd name="T35" fmla="*/ 2169 h 4013"/>
              <a:gd name="T36" fmla="*/ 2487 w 4018"/>
              <a:gd name="T37" fmla="*/ 2007 h 4013"/>
              <a:gd name="T38" fmla="*/ 332 w 4018"/>
              <a:gd name="T39" fmla="*/ 1622 h 4013"/>
              <a:gd name="T40" fmla="*/ 299 w 4018"/>
              <a:gd name="T41" fmla="*/ 2202 h 4013"/>
              <a:gd name="T42" fmla="*/ 1245 w 4018"/>
              <a:gd name="T43" fmla="*/ 2166 h 4013"/>
              <a:gd name="T44" fmla="*/ 2459 w 4018"/>
              <a:gd name="T45" fmla="*/ 348 h 4013"/>
              <a:gd name="T46" fmla="*/ 2658 w 4018"/>
              <a:gd name="T47" fmla="*/ 904 h 4013"/>
              <a:gd name="T48" fmla="*/ 3447 w 4018"/>
              <a:gd name="T49" fmla="*/ 1063 h 4013"/>
              <a:gd name="T50" fmla="*/ 3020 w 4018"/>
              <a:gd name="T51" fmla="*/ 618 h 4013"/>
              <a:gd name="T52" fmla="*/ 2459 w 4018"/>
              <a:gd name="T53" fmla="*/ 348 h 4013"/>
              <a:gd name="T54" fmla="*/ 1083 w 4018"/>
              <a:gd name="T55" fmla="*/ 559 h 4013"/>
              <a:gd name="T56" fmla="*/ 631 w 4018"/>
              <a:gd name="T57" fmla="*/ 978 h 4013"/>
              <a:gd name="T58" fmla="*/ 1336 w 4018"/>
              <a:gd name="T59" fmla="*/ 1013 h 4013"/>
              <a:gd name="T60" fmla="*/ 1519 w 4018"/>
              <a:gd name="T61" fmla="*/ 426 h 4013"/>
              <a:gd name="T62" fmla="*/ 1910 w 4018"/>
              <a:gd name="T63" fmla="*/ 345 h 4013"/>
              <a:gd name="T64" fmla="*/ 1734 w 4018"/>
              <a:gd name="T65" fmla="*/ 656 h 4013"/>
              <a:gd name="T66" fmla="*/ 1587 w 4018"/>
              <a:gd name="T67" fmla="*/ 1242 h 4013"/>
              <a:gd name="T68" fmla="*/ 2312 w 4018"/>
              <a:gd name="T69" fmla="*/ 735 h 4013"/>
              <a:gd name="T70" fmla="*/ 2136 w 4018"/>
              <a:gd name="T71" fmla="*/ 377 h 4013"/>
              <a:gd name="T72" fmla="*/ 2009 w 4018"/>
              <a:gd name="T73" fmla="*/ 0 h 4013"/>
              <a:gd name="T74" fmla="*/ 2604 w 4018"/>
              <a:gd name="T75" fmla="*/ 90 h 4013"/>
              <a:gd name="T76" fmla="*/ 3223 w 4018"/>
              <a:gd name="T77" fmla="*/ 409 h 4013"/>
              <a:gd name="T78" fmla="*/ 3693 w 4018"/>
              <a:gd name="T79" fmla="*/ 913 h 4013"/>
              <a:gd name="T80" fmla="*/ 3907 w 4018"/>
              <a:gd name="T81" fmla="*/ 1347 h 4013"/>
              <a:gd name="T82" fmla="*/ 4018 w 4018"/>
              <a:gd name="T83" fmla="*/ 2007 h 4013"/>
              <a:gd name="T84" fmla="*/ 3907 w 4018"/>
              <a:gd name="T85" fmla="*/ 2667 h 4013"/>
              <a:gd name="T86" fmla="*/ 3693 w 4018"/>
              <a:gd name="T87" fmla="*/ 3100 h 4013"/>
              <a:gd name="T88" fmla="*/ 3223 w 4018"/>
              <a:gd name="T89" fmla="*/ 3605 h 4013"/>
              <a:gd name="T90" fmla="*/ 2604 w 4018"/>
              <a:gd name="T91" fmla="*/ 3923 h 4013"/>
              <a:gd name="T92" fmla="*/ 1886 w 4018"/>
              <a:gd name="T93" fmla="*/ 4009 h 4013"/>
              <a:gd name="T94" fmla="*/ 1195 w 4018"/>
              <a:gd name="T95" fmla="*/ 3840 h 4013"/>
              <a:gd name="T96" fmla="*/ 620 w 4018"/>
              <a:gd name="T97" fmla="*/ 3455 h 4013"/>
              <a:gd name="T98" fmla="*/ 210 w 4018"/>
              <a:gd name="T99" fmla="*/ 2899 h 4013"/>
              <a:gd name="T100" fmla="*/ 50 w 4018"/>
              <a:gd name="T101" fmla="*/ 2455 h 4013"/>
              <a:gd name="T102" fmla="*/ 12 w 4018"/>
              <a:gd name="T103" fmla="*/ 1779 h 4013"/>
              <a:gd name="T104" fmla="*/ 118 w 4018"/>
              <a:gd name="T105" fmla="*/ 1328 h 4013"/>
              <a:gd name="T106" fmla="*/ 462 w 4018"/>
              <a:gd name="T107" fmla="*/ 727 h 4013"/>
              <a:gd name="T108" fmla="*/ 987 w 4018"/>
              <a:gd name="T109" fmla="*/ 280 h 4013"/>
              <a:gd name="T110" fmla="*/ 1645 w 4018"/>
              <a:gd name="T111" fmla="*/ 33 h 4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18" h="4013">
                <a:moveTo>
                  <a:pt x="2722" y="2771"/>
                </a:moveTo>
                <a:lnTo>
                  <a:pt x="2703" y="2888"/>
                </a:lnTo>
                <a:lnTo>
                  <a:pt x="2682" y="3001"/>
                </a:lnTo>
                <a:lnTo>
                  <a:pt x="2658" y="3110"/>
                </a:lnTo>
                <a:lnTo>
                  <a:pt x="2632" y="3216"/>
                </a:lnTo>
                <a:lnTo>
                  <a:pt x="2602" y="3316"/>
                </a:lnTo>
                <a:lnTo>
                  <a:pt x="2570" y="3412"/>
                </a:lnTo>
                <a:lnTo>
                  <a:pt x="2536" y="3503"/>
                </a:lnTo>
                <a:lnTo>
                  <a:pt x="2499" y="3588"/>
                </a:lnTo>
                <a:lnTo>
                  <a:pt x="2459" y="3666"/>
                </a:lnTo>
                <a:lnTo>
                  <a:pt x="2561" y="3634"/>
                </a:lnTo>
                <a:lnTo>
                  <a:pt x="2659" y="3599"/>
                </a:lnTo>
                <a:lnTo>
                  <a:pt x="2754" y="3556"/>
                </a:lnTo>
                <a:lnTo>
                  <a:pt x="2847" y="3508"/>
                </a:lnTo>
                <a:lnTo>
                  <a:pt x="2935" y="3454"/>
                </a:lnTo>
                <a:lnTo>
                  <a:pt x="3020" y="3396"/>
                </a:lnTo>
                <a:lnTo>
                  <a:pt x="3103" y="3332"/>
                </a:lnTo>
                <a:lnTo>
                  <a:pt x="3180" y="3265"/>
                </a:lnTo>
                <a:lnTo>
                  <a:pt x="3254" y="3192"/>
                </a:lnTo>
                <a:lnTo>
                  <a:pt x="3323" y="3116"/>
                </a:lnTo>
                <a:lnTo>
                  <a:pt x="3387" y="3035"/>
                </a:lnTo>
                <a:lnTo>
                  <a:pt x="3447" y="2951"/>
                </a:lnTo>
                <a:lnTo>
                  <a:pt x="3501" y="2862"/>
                </a:lnTo>
                <a:lnTo>
                  <a:pt x="3550" y="2771"/>
                </a:lnTo>
                <a:lnTo>
                  <a:pt x="2722" y="2771"/>
                </a:lnTo>
                <a:close/>
                <a:moveTo>
                  <a:pt x="1587" y="2771"/>
                </a:moveTo>
                <a:lnTo>
                  <a:pt x="1607" y="2881"/>
                </a:lnTo>
                <a:lnTo>
                  <a:pt x="1628" y="2987"/>
                </a:lnTo>
                <a:lnTo>
                  <a:pt x="1651" y="3089"/>
                </a:lnTo>
                <a:lnTo>
                  <a:pt x="1678" y="3186"/>
                </a:lnTo>
                <a:lnTo>
                  <a:pt x="1706" y="3278"/>
                </a:lnTo>
                <a:lnTo>
                  <a:pt x="1734" y="3358"/>
                </a:lnTo>
                <a:lnTo>
                  <a:pt x="1764" y="3429"/>
                </a:lnTo>
                <a:lnTo>
                  <a:pt x="1794" y="3493"/>
                </a:lnTo>
                <a:lnTo>
                  <a:pt x="1823" y="3550"/>
                </a:lnTo>
                <a:lnTo>
                  <a:pt x="1853" y="3596"/>
                </a:lnTo>
                <a:lnTo>
                  <a:pt x="1882" y="3637"/>
                </a:lnTo>
                <a:lnTo>
                  <a:pt x="1910" y="3669"/>
                </a:lnTo>
                <a:lnTo>
                  <a:pt x="1937" y="3694"/>
                </a:lnTo>
                <a:lnTo>
                  <a:pt x="1963" y="3712"/>
                </a:lnTo>
                <a:lnTo>
                  <a:pt x="1986" y="3721"/>
                </a:lnTo>
                <a:lnTo>
                  <a:pt x="2009" y="3725"/>
                </a:lnTo>
                <a:lnTo>
                  <a:pt x="2031" y="3721"/>
                </a:lnTo>
                <a:lnTo>
                  <a:pt x="2055" y="3712"/>
                </a:lnTo>
                <a:lnTo>
                  <a:pt x="2081" y="3694"/>
                </a:lnTo>
                <a:lnTo>
                  <a:pt x="2108" y="3669"/>
                </a:lnTo>
                <a:lnTo>
                  <a:pt x="2136" y="3637"/>
                </a:lnTo>
                <a:lnTo>
                  <a:pt x="2165" y="3596"/>
                </a:lnTo>
                <a:lnTo>
                  <a:pt x="2194" y="3550"/>
                </a:lnTo>
                <a:lnTo>
                  <a:pt x="2225" y="3493"/>
                </a:lnTo>
                <a:lnTo>
                  <a:pt x="2254" y="3429"/>
                </a:lnTo>
                <a:lnTo>
                  <a:pt x="2284" y="3358"/>
                </a:lnTo>
                <a:lnTo>
                  <a:pt x="2312" y="3278"/>
                </a:lnTo>
                <a:lnTo>
                  <a:pt x="2341" y="3186"/>
                </a:lnTo>
                <a:lnTo>
                  <a:pt x="2368" y="3089"/>
                </a:lnTo>
                <a:lnTo>
                  <a:pt x="2391" y="2987"/>
                </a:lnTo>
                <a:lnTo>
                  <a:pt x="2412" y="2881"/>
                </a:lnTo>
                <a:lnTo>
                  <a:pt x="2430" y="2771"/>
                </a:lnTo>
                <a:lnTo>
                  <a:pt x="1587" y="2771"/>
                </a:lnTo>
                <a:close/>
                <a:moveTo>
                  <a:pt x="468" y="2771"/>
                </a:moveTo>
                <a:lnTo>
                  <a:pt x="518" y="2862"/>
                </a:lnTo>
                <a:lnTo>
                  <a:pt x="572" y="2951"/>
                </a:lnTo>
                <a:lnTo>
                  <a:pt x="631" y="3035"/>
                </a:lnTo>
                <a:lnTo>
                  <a:pt x="696" y="3116"/>
                </a:lnTo>
                <a:lnTo>
                  <a:pt x="765" y="3192"/>
                </a:lnTo>
                <a:lnTo>
                  <a:pt x="838" y="3265"/>
                </a:lnTo>
                <a:lnTo>
                  <a:pt x="916" y="3332"/>
                </a:lnTo>
                <a:lnTo>
                  <a:pt x="997" y="3396"/>
                </a:lnTo>
                <a:lnTo>
                  <a:pt x="1083" y="3454"/>
                </a:lnTo>
                <a:lnTo>
                  <a:pt x="1171" y="3508"/>
                </a:lnTo>
                <a:lnTo>
                  <a:pt x="1264" y="3556"/>
                </a:lnTo>
                <a:lnTo>
                  <a:pt x="1360" y="3599"/>
                </a:lnTo>
                <a:lnTo>
                  <a:pt x="1458" y="3634"/>
                </a:lnTo>
                <a:lnTo>
                  <a:pt x="1559" y="3666"/>
                </a:lnTo>
                <a:lnTo>
                  <a:pt x="1519" y="3588"/>
                </a:lnTo>
                <a:lnTo>
                  <a:pt x="1482" y="3503"/>
                </a:lnTo>
                <a:lnTo>
                  <a:pt x="1448" y="3412"/>
                </a:lnTo>
                <a:lnTo>
                  <a:pt x="1416" y="3316"/>
                </a:lnTo>
                <a:lnTo>
                  <a:pt x="1387" y="3216"/>
                </a:lnTo>
                <a:lnTo>
                  <a:pt x="1360" y="3110"/>
                </a:lnTo>
                <a:lnTo>
                  <a:pt x="1336" y="3001"/>
                </a:lnTo>
                <a:lnTo>
                  <a:pt x="1315" y="2888"/>
                </a:lnTo>
                <a:lnTo>
                  <a:pt x="1297" y="2771"/>
                </a:lnTo>
                <a:lnTo>
                  <a:pt x="468" y="2771"/>
                </a:lnTo>
                <a:close/>
                <a:moveTo>
                  <a:pt x="2755" y="1529"/>
                </a:moveTo>
                <a:lnTo>
                  <a:pt x="2766" y="1688"/>
                </a:lnTo>
                <a:lnTo>
                  <a:pt x="2772" y="1846"/>
                </a:lnTo>
                <a:lnTo>
                  <a:pt x="2774" y="2007"/>
                </a:lnTo>
                <a:lnTo>
                  <a:pt x="2772" y="2166"/>
                </a:lnTo>
                <a:lnTo>
                  <a:pt x="2766" y="2326"/>
                </a:lnTo>
                <a:lnTo>
                  <a:pt x="2755" y="2484"/>
                </a:lnTo>
                <a:lnTo>
                  <a:pt x="3663" y="2484"/>
                </a:lnTo>
                <a:lnTo>
                  <a:pt x="3687" y="2392"/>
                </a:lnTo>
                <a:lnTo>
                  <a:pt x="3705" y="2298"/>
                </a:lnTo>
                <a:lnTo>
                  <a:pt x="3720" y="2202"/>
                </a:lnTo>
                <a:lnTo>
                  <a:pt x="3727" y="2105"/>
                </a:lnTo>
                <a:lnTo>
                  <a:pt x="3731" y="2007"/>
                </a:lnTo>
                <a:lnTo>
                  <a:pt x="3727" y="1909"/>
                </a:lnTo>
                <a:lnTo>
                  <a:pt x="3720" y="1811"/>
                </a:lnTo>
                <a:lnTo>
                  <a:pt x="3705" y="1716"/>
                </a:lnTo>
                <a:lnTo>
                  <a:pt x="3687" y="1622"/>
                </a:lnTo>
                <a:lnTo>
                  <a:pt x="3663" y="1529"/>
                </a:lnTo>
                <a:lnTo>
                  <a:pt x="2755" y="1529"/>
                </a:lnTo>
                <a:close/>
                <a:moveTo>
                  <a:pt x="1553" y="1529"/>
                </a:moveTo>
                <a:lnTo>
                  <a:pt x="1540" y="1685"/>
                </a:lnTo>
                <a:lnTo>
                  <a:pt x="1534" y="1845"/>
                </a:lnTo>
                <a:lnTo>
                  <a:pt x="1532" y="2007"/>
                </a:lnTo>
                <a:lnTo>
                  <a:pt x="1534" y="2169"/>
                </a:lnTo>
                <a:lnTo>
                  <a:pt x="1540" y="2328"/>
                </a:lnTo>
                <a:lnTo>
                  <a:pt x="1553" y="2484"/>
                </a:lnTo>
                <a:lnTo>
                  <a:pt x="2466" y="2484"/>
                </a:lnTo>
                <a:lnTo>
                  <a:pt x="2477" y="2328"/>
                </a:lnTo>
                <a:lnTo>
                  <a:pt x="2484" y="2169"/>
                </a:lnTo>
                <a:lnTo>
                  <a:pt x="2487" y="2007"/>
                </a:lnTo>
                <a:lnTo>
                  <a:pt x="2484" y="1845"/>
                </a:lnTo>
                <a:lnTo>
                  <a:pt x="2477" y="1685"/>
                </a:lnTo>
                <a:lnTo>
                  <a:pt x="2466" y="1529"/>
                </a:lnTo>
                <a:lnTo>
                  <a:pt x="1553" y="1529"/>
                </a:lnTo>
                <a:close/>
                <a:moveTo>
                  <a:pt x="355" y="1529"/>
                </a:moveTo>
                <a:lnTo>
                  <a:pt x="332" y="1622"/>
                </a:lnTo>
                <a:lnTo>
                  <a:pt x="312" y="1716"/>
                </a:lnTo>
                <a:lnTo>
                  <a:pt x="299" y="1811"/>
                </a:lnTo>
                <a:lnTo>
                  <a:pt x="290" y="1909"/>
                </a:lnTo>
                <a:lnTo>
                  <a:pt x="288" y="2007"/>
                </a:lnTo>
                <a:lnTo>
                  <a:pt x="290" y="2105"/>
                </a:lnTo>
                <a:lnTo>
                  <a:pt x="299" y="2202"/>
                </a:lnTo>
                <a:lnTo>
                  <a:pt x="312" y="2298"/>
                </a:lnTo>
                <a:lnTo>
                  <a:pt x="332" y="2392"/>
                </a:lnTo>
                <a:lnTo>
                  <a:pt x="355" y="2484"/>
                </a:lnTo>
                <a:lnTo>
                  <a:pt x="1264" y="2484"/>
                </a:lnTo>
                <a:lnTo>
                  <a:pt x="1253" y="2326"/>
                </a:lnTo>
                <a:lnTo>
                  <a:pt x="1245" y="2166"/>
                </a:lnTo>
                <a:lnTo>
                  <a:pt x="1243" y="2007"/>
                </a:lnTo>
                <a:lnTo>
                  <a:pt x="1245" y="1846"/>
                </a:lnTo>
                <a:lnTo>
                  <a:pt x="1253" y="1688"/>
                </a:lnTo>
                <a:lnTo>
                  <a:pt x="1264" y="1529"/>
                </a:lnTo>
                <a:lnTo>
                  <a:pt x="355" y="1529"/>
                </a:lnTo>
                <a:close/>
                <a:moveTo>
                  <a:pt x="2459" y="348"/>
                </a:moveTo>
                <a:lnTo>
                  <a:pt x="2499" y="426"/>
                </a:lnTo>
                <a:lnTo>
                  <a:pt x="2536" y="511"/>
                </a:lnTo>
                <a:lnTo>
                  <a:pt x="2570" y="602"/>
                </a:lnTo>
                <a:lnTo>
                  <a:pt x="2602" y="697"/>
                </a:lnTo>
                <a:lnTo>
                  <a:pt x="2632" y="798"/>
                </a:lnTo>
                <a:lnTo>
                  <a:pt x="2658" y="904"/>
                </a:lnTo>
                <a:lnTo>
                  <a:pt x="2682" y="1013"/>
                </a:lnTo>
                <a:lnTo>
                  <a:pt x="2703" y="1126"/>
                </a:lnTo>
                <a:lnTo>
                  <a:pt x="2722" y="1242"/>
                </a:lnTo>
                <a:lnTo>
                  <a:pt x="3550" y="1242"/>
                </a:lnTo>
                <a:lnTo>
                  <a:pt x="3501" y="1150"/>
                </a:lnTo>
                <a:lnTo>
                  <a:pt x="3447" y="1063"/>
                </a:lnTo>
                <a:lnTo>
                  <a:pt x="3387" y="978"/>
                </a:lnTo>
                <a:lnTo>
                  <a:pt x="3323" y="897"/>
                </a:lnTo>
                <a:lnTo>
                  <a:pt x="3254" y="821"/>
                </a:lnTo>
                <a:lnTo>
                  <a:pt x="3180" y="749"/>
                </a:lnTo>
                <a:lnTo>
                  <a:pt x="3103" y="680"/>
                </a:lnTo>
                <a:lnTo>
                  <a:pt x="3020" y="618"/>
                </a:lnTo>
                <a:lnTo>
                  <a:pt x="2935" y="559"/>
                </a:lnTo>
                <a:lnTo>
                  <a:pt x="2847" y="506"/>
                </a:lnTo>
                <a:lnTo>
                  <a:pt x="2754" y="458"/>
                </a:lnTo>
                <a:lnTo>
                  <a:pt x="2659" y="415"/>
                </a:lnTo>
                <a:lnTo>
                  <a:pt x="2561" y="378"/>
                </a:lnTo>
                <a:lnTo>
                  <a:pt x="2459" y="348"/>
                </a:lnTo>
                <a:close/>
                <a:moveTo>
                  <a:pt x="1559" y="348"/>
                </a:moveTo>
                <a:lnTo>
                  <a:pt x="1458" y="378"/>
                </a:lnTo>
                <a:lnTo>
                  <a:pt x="1360" y="415"/>
                </a:lnTo>
                <a:lnTo>
                  <a:pt x="1264" y="458"/>
                </a:lnTo>
                <a:lnTo>
                  <a:pt x="1171" y="506"/>
                </a:lnTo>
                <a:lnTo>
                  <a:pt x="1083" y="559"/>
                </a:lnTo>
                <a:lnTo>
                  <a:pt x="997" y="618"/>
                </a:lnTo>
                <a:lnTo>
                  <a:pt x="916" y="680"/>
                </a:lnTo>
                <a:lnTo>
                  <a:pt x="838" y="749"/>
                </a:lnTo>
                <a:lnTo>
                  <a:pt x="765" y="821"/>
                </a:lnTo>
                <a:lnTo>
                  <a:pt x="696" y="897"/>
                </a:lnTo>
                <a:lnTo>
                  <a:pt x="631" y="978"/>
                </a:lnTo>
                <a:lnTo>
                  <a:pt x="572" y="1063"/>
                </a:lnTo>
                <a:lnTo>
                  <a:pt x="518" y="1150"/>
                </a:lnTo>
                <a:lnTo>
                  <a:pt x="468" y="1242"/>
                </a:lnTo>
                <a:lnTo>
                  <a:pt x="1297" y="1242"/>
                </a:lnTo>
                <a:lnTo>
                  <a:pt x="1315" y="1126"/>
                </a:lnTo>
                <a:lnTo>
                  <a:pt x="1336" y="1013"/>
                </a:lnTo>
                <a:lnTo>
                  <a:pt x="1360" y="904"/>
                </a:lnTo>
                <a:lnTo>
                  <a:pt x="1387" y="798"/>
                </a:lnTo>
                <a:lnTo>
                  <a:pt x="1416" y="697"/>
                </a:lnTo>
                <a:lnTo>
                  <a:pt x="1448" y="602"/>
                </a:lnTo>
                <a:lnTo>
                  <a:pt x="1482" y="511"/>
                </a:lnTo>
                <a:lnTo>
                  <a:pt x="1519" y="426"/>
                </a:lnTo>
                <a:lnTo>
                  <a:pt x="1559" y="348"/>
                </a:lnTo>
                <a:close/>
                <a:moveTo>
                  <a:pt x="2009" y="289"/>
                </a:moveTo>
                <a:lnTo>
                  <a:pt x="1986" y="291"/>
                </a:lnTo>
                <a:lnTo>
                  <a:pt x="1963" y="302"/>
                </a:lnTo>
                <a:lnTo>
                  <a:pt x="1937" y="319"/>
                </a:lnTo>
                <a:lnTo>
                  <a:pt x="1910" y="345"/>
                </a:lnTo>
                <a:lnTo>
                  <a:pt x="1882" y="377"/>
                </a:lnTo>
                <a:lnTo>
                  <a:pt x="1853" y="416"/>
                </a:lnTo>
                <a:lnTo>
                  <a:pt x="1823" y="464"/>
                </a:lnTo>
                <a:lnTo>
                  <a:pt x="1794" y="519"/>
                </a:lnTo>
                <a:lnTo>
                  <a:pt x="1764" y="583"/>
                </a:lnTo>
                <a:lnTo>
                  <a:pt x="1734" y="656"/>
                </a:lnTo>
                <a:lnTo>
                  <a:pt x="1706" y="735"/>
                </a:lnTo>
                <a:lnTo>
                  <a:pt x="1678" y="827"/>
                </a:lnTo>
                <a:lnTo>
                  <a:pt x="1651" y="924"/>
                </a:lnTo>
                <a:lnTo>
                  <a:pt x="1628" y="1026"/>
                </a:lnTo>
                <a:lnTo>
                  <a:pt x="1607" y="1132"/>
                </a:lnTo>
                <a:lnTo>
                  <a:pt x="1587" y="1242"/>
                </a:lnTo>
                <a:lnTo>
                  <a:pt x="2430" y="1242"/>
                </a:lnTo>
                <a:lnTo>
                  <a:pt x="2412" y="1132"/>
                </a:lnTo>
                <a:lnTo>
                  <a:pt x="2391" y="1026"/>
                </a:lnTo>
                <a:lnTo>
                  <a:pt x="2368" y="924"/>
                </a:lnTo>
                <a:lnTo>
                  <a:pt x="2341" y="827"/>
                </a:lnTo>
                <a:lnTo>
                  <a:pt x="2312" y="735"/>
                </a:lnTo>
                <a:lnTo>
                  <a:pt x="2284" y="656"/>
                </a:lnTo>
                <a:lnTo>
                  <a:pt x="2254" y="583"/>
                </a:lnTo>
                <a:lnTo>
                  <a:pt x="2225" y="519"/>
                </a:lnTo>
                <a:lnTo>
                  <a:pt x="2194" y="464"/>
                </a:lnTo>
                <a:lnTo>
                  <a:pt x="2165" y="416"/>
                </a:lnTo>
                <a:lnTo>
                  <a:pt x="2136" y="377"/>
                </a:lnTo>
                <a:lnTo>
                  <a:pt x="2108" y="345"/>
                </a:lnTo>
                <a:lnTo>
                  <a:pt x="2081" y="319"/>
                </a:lnTo>
                <a:lnTo>
                  <a:pt x="2055" y="302"/>
                </a:lnTo>
                <a:lnTo>
                  <a:pt x="2031" y="291"/>
                </a:lnTo>
                <a:lnTo>
                  <a:pt x="2009" y="289"/>
                </a:lnTo>
                <a:close/>
                <a:moveTo>
                  <a:pt x="2009" y="0"/>
                </a:moveTo>
                <a:lnTo>
                  <a:pt x="2009" y="0"/>
                </a:lnTo>
                <a:lnTo>
                  <a:pt x="2133" y="4"/>
                </a:lnTo>
                <a:lnTo>
                  <a:pt x="2253" y="15"/>
                </a:lnTo>
                <a:lnTo>
                  <a:pt x="2372" y="33"/>
                </a:lnTo>
                <a:lnTo>
                  <a:pt x="2489" y="59"/>
                </a:lnTo>
                <a:lnTo>
                  <a:pt x="2604" y="90"/>
                </a:lnTo>
                <a:lnTo>
                  <a:pt x="2715" y="129"/>
                </a:lnTo>
                <a:lnTo>
                  <a:pt x="2824" y="173"/>
                </a:lnTo>
                <a:lnTo>
                  <a:pt x="2929" y="224"/>
                </a:lnTo>
                <a:lnTo>
                  <a:pt x="3030" y="280"/>
                </a:lnTo>
                <a:lnTo>
                  <a:pt x="3128" y="341"/>
                </a:lnTo>
                <a:lnTo>
                  <a:pt x="3223" y="409"/>
                </a:lnTo>
                <a:lnTo>
                  <a:pt x="3313" y="481"/>
                </a:lnTo>
                <a:lnTo>
                  <a:pt x="3398" y="559"/>
                </a:lnTo>
                <a:lnTo>
                  <a:pt x="3479" y="641"/>
                </a:lnTo>
                <a:lnTo>
                  <a:pt x="3555" y="727"/>
                </a:lnTo>
                <a:lnTo>
                  <a:pt x="3626" y="818"/>
                </a:lnTo>
                <a:lnTo>
                  <a:pt x="3693" y="913"/>
                </a:lnTo>
                <a:lnTo>
                  <a:pt x="3753" y="1012"/>
                </a:lnTo>
                <a:lnTo>
                  <a:pt x="3808" y="1113"/>
                </a:lnTo>
                <a:lnTo>
                  <a:pt x="3857" y="1220"/>
                </a:lnTo>
                <a:lnTo>
                  <a:pt x="3900" y="1328"/>
                </a:lnTo>
                <a:lnTo>
                  <a:pt x="3904" y="1338"/>
                </a:lnTo>
                <a:lnTo>
                  <a:pt x="3907" y="1347"/>
                </a:lnTo>
                <a:lnTo>
                  <a:pt x="3940" y="1451"/>
                </a:lnTo>
                <a:lnTo>
                  <a:pt x="3968" y="1559"/>
                </a:lnTo>
                <a:lnTo>
                  <a:pt x="3990" y="1668"/>
                </a:lnTo>
                <a:lnTo>
                  <a:pt x="4005" y="1779"/>
                </a:lnTo>
                <a:lnTo>
                  <a:pt x="4015" y="1892"/>
                </a:lnTo>
                <a:lnTo>
                  <a:pt x="4018" y="2007"/>
                </a:lnTo>
                <a:lnTo>
                  <a:pt x="4015" y="2121"/>
                </a:lnTo>
                <a:lnTo>
                  <a:pt x="4005" y="2235"/>
                </a:lnTo>
                <a:lnTo>
                  <a:pt x="3990" y="2346"/>
                </a:lnTo>
                <a:lnTo>
                  <a:pt x="3968" y="2455"/>
                </a:lnTo>
                <a:lnTo>
                  <a:pt x="3940" y="2562"/>
                </a:lnTo>
                <a:lnTo>
                  <a:pt x="3907" y="2667"/>
                </a:lnTo>
                <a:lnTo>
                  <a:pt x="3904" y="2676"/>
                </a:lnTo>
                <a:lnTo>
                  <a:pt x="3900" y="2684"/>
                </a:lnTo>
                <a:lnTo>
                  <a:pt x="3857" y="2794"/>
                </a:lnTo>
                <a:lnTo>
                  <a:pt x="3808" y="2899"/>
                </a:lnTo>
                <a:lnTo>
                  <a:pt x="3753" y="3002"/>
                </a:lnTo>
                <a:lnTo>
                  <a:pt x="3693" y="3100"/>
                </a:lnTo>
                <a:lnTo>
                  <a:pt x="3626" y="3196"/>
                </a:lnTo>
                <a:lnTo>
                  <a:pt x="3555" y="3287"/>
                </a:lnTo>
                <a:lnTo>
                  <a:pt x="3479" y="3373"/>
                </a:lnTo>
                <a:lnTo>
                  <a:pt x="3398" y="3455"/>
                </a:lnTo>
                <a:lnTo>
                  <a:pt x="3313" y="3532"/>
                </a:lnTo>
                <a:lnTo>
                  <a:pt x="3223" y="3605"/>
                </a:lnTo>
                <a:lnTo>
                  <a:pt x="3128" y="3672"/>
                </a:lnTo>
                <a:lnTo>
                  <a:pt x="3030" y="3734"/>
                </a:lnTo>
                <a:lnTo>
                  <a:pt x="2929" y="3790"/>
                </a:lnTo>
                <a:lnTo>
                  <a:pt x="2824" y="3840"/>
                </a:lnTo>
                <a:lnTo>
                  <a:pt x="2715" y="3885"/>
                </a:lnTo>
                <a:lnTo>
                  <a:pt x="2604" y="3923"/>
                </a:lnTo>
                <a:lnTo>
                  <a:pt x="2489" y="3955"/>
                </a:lnTo>
                <a:lnTo>
                  <a:pt x="2372" y="3980"/>
                </a:lnTo>
                <a:lnTo>
                  <a:pt x="2253" y="3998"/>
                </a:lnTo>
                <a:lnTo>
                  <a:pt x="2133" y="4009"/>
                </a:lnTo>
                <a:lnTo>
                  <a:pt x="2009" y="4013"/>
                </a:lnTo>
                <a:lnTo>
                  <a:pt x="1886" y="4009"/>
                </a:lnTo>
                <a:lnTo>
                  <a:pt x="1764" y="3998"/>
                </a:lnTo>
                <a:lnTo>
                  <a:pt x="1645" y="3980"/>
                </a:lnTo>
                <a:lnTo>
                  <a:pt x="1528" y="3955"/>
                </a:lnTo>
                <a:lnTo>
                  <a:pt x="1414" y="3923"/>
                </a:lnTo>
                <a:lnTo>
                  <a:pt x="1303" y="3885"/>
                </a:lnTo>
                <a:lnTo>
                  <a:pt x="1195" y="3840"/>
                </a:lnTo>
                <a:lnTo>
                  <a:pt x="1089" y="3790"/>
                </a:lnTo>
                <a:lnTo>
                  <a:pt x="987" y="3734"/>
                </a:lnTo>
                <a:lnTo>
                  <a:pt x="890" y="3672"/>
                </a:lnTo>
                <a:lnTo>
                  <a:pt x="795" y="3605"/>
                </a:lnTo>
                <a:lnTo>
                  <a:pt x="706" y="3532"/>
                </a:lnTo>
                <a:lnTo>
                  <a:pt x="620" y="3455"/>
                </a:lnTo>
                <a:lnTo>
                  <a:pt x="538" y="3373"/>
                </a:lnTo>
                <a:lnTo>
                  <a:pt x="462" y="3287"/>
                </a:lnTo>
                <a:lnTo>
                  <a:pt x="392" y="3196"/>
                </a:lnTo>
                <a:lnTo>
                  <a:pt x="326" y="3100"/>
                </a:lnTo>
                <a:lnTo>
                  <a:pt x="266" y="3002"/>
                </a:lnTo>
                <a:lnTo>
                  <a:pt x="210" y="2899"/>
                </a:lnTo>
                <a:lnTo>
                  <a:pt x="161" y="2794"/>
                </a:lnTo>
                <a:lnTo>
                  <a:pt x="118" y="2684"/>
                </a:lnTo>
                <a:lnTo>
                  <a:pt x="114" y="2676"/>
                </a:lnTo>
                <a:lnTo>
                  <a:pt x="112" y="2667"/>
                </a:lnTo>
                <a:lnTo>
                  <a:pt x="79" y="2562"/>
                </a:lnTo>
                <a:lnTo>
                  <a:pt x="50" y="2455"/>
                </a:lnTo>
                <a:lnTo>
                  <a:pt x="28" y="2346"/>
                </a:lnTo>
                <a:lnTo>
                  <a:pt x="12" y="2235"/>
                </a:lnTo>
                <a:lnTo>
                  <a:pt x="2" y="2121"/>
                </a:lnTo>
                <a:lnTo>
                  <a:pt x="0" y="2007"/>
                </a:lnTo>
                <a:lnTo>
                  <a:pt x="2" y="1892"/>
                </a:lnTo>
                <a:lnTo>
                  <a:pt x="12" y="1779"/>
                </a:lnTo>
                <a:lnTo>
                  <a:pt x="28" y="1668"/>
                </a:lnTo>
                <a:lnTo>
                  <a:pt x="50" y="1559"/>
                </a:lnTo>
                <a:lnTo>
                  <a:pt x="79" y="1451"/>
                </a:lnTo>
                <a:lnTo>
                  <a:pt x="112" y="1347"/>
                </a:lnTo>
                <a:lnTo>
                  <a:pt x="114" y="1338"/>
                </a:lnTo>
                <a:lnTo>
                  <a:pt x="118" y="1328"/>
                </a:lnTo>
                <a:lnTo>
                  <a:pt x="161" y="1220"/>
                </a:lnTo>
                <a:lnTo>
                  <a:pt x="210" y="1113"/>
                </a:lnTo>
                <a:lnTo>
                  <a:pt x="266" y="1012"/>
                </a:lnTo>
                <a:lnTo>
                  <a:pt x="326" y="913"/>
                </a:lnTo>
                <a:lnTo>
                  <a:pt x="392" y="818"/>
                </a:lnTo>
                <a:lnTo>
                  <a:pt x="462" y="727"/>
                </a:lnTo>
                <a:lnTo>
                  <a:pt x="538" y="641"/>
                </a:lnTo>
                <a:lnTo>
                  <a:pt x="620" y="559"/>
                </a:lnTo>
                <a:lnTo>
                  <a:pt x="706" y="481"/>
                </a:lnTo>
                <a:lnTo>
                  <a:pt x="795" y="409"/>
                </a:lnTo>
                <a:lnTo>
                  <a:pt x="890" y="341"/>
                </a:lnTo>
                <a:lnTo>
                  <a:pt x="987" y="280"/>
                </a:lnTo>
                <a:lnTo>
                  <a:pt x="1089" y="224"/>
                </a:lnTo>
                <a:lnTo>
                  <a:pt x="1194" y="173"/>
                </a:lnTo>
                <a:lnTo>
                  <a:pt x="1303" y="129"/>
                </a:lnTo>
                <a:lnTo>
                  <a:pt x="1414" y="90"/>
                </a:lnTo>
                <a:lnTo>
                  <a:pt x="1528" y="59"/>
                </a:lnTo>
                <a:lnTo>
                  <a:pt x="1645" y="33"/>
                </a:lnTo>
                <a:lnTo>
                  <a:pt x="1764" y="15"/>
                </a:lnTo>
                <a:lnTo>
                  <a:pt x="1886" y="4"/>
                </a:lnTo>
                <a:lnTo>
                  <a:pt x="20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9220" y="6216461"/>
            <a:ext cx="344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noFill/>
                </a:ln>
                <a:solidFill>
                  <a:srgbClr val="114263"/>
                </a:solidFill>
              </a:rPr>
              <a:t>PREPARE.</a:t>
            </a:r>
            <a:r>
              <a:rPr lang="en-US" sz="1600" b="1" baseline="0" dirty="0">
                <a:ln>
                  <a:noFill/>
                </a:ln>
                <a:solidFill>
                  <a:srgbClr val="114263"/>
                </a:solidFill>
              </a:rPr>
              <a:t> RESPOND. RECOVER.</a:t>
            </a:r>
            <a:endParaRPr lang="en-US" sz="1600" b="1" dirty="0">
              <a:ln>
                <a:noFill/>
              </a:ln>
              <a:solidFill>
                <a:srgbClr val="114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9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4C79-DB58-47C3-8A53-B572813BC1A1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7E40-3C38-4107-ACA5-36802E9F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1" r:id="rId5"/>
    <p:sldLayoutId id="2147483662" r:id="rId6"/>
    <p:sldLayoutId id="2147483663" r:id="rId7"/>
    <p:sldLayoutId id="2147483665" r:id="rId8"/>
    <p:sldLayoutId id="2147483666" r:id="rId9"/>
    <p:sldLayoutId id="2147483668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marR="0" indent="-104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Ø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hrn.org/" TargetMode="External"/><Relationship Id="rId2" Type="http://schemas.openxmlformats.org/officeDocument/2006/relationships/hyperlink" Target="mailto:Onora.Lien@nwhrn.org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1966" y="3135394"/>
            <a:ext cx="10840469" cy="11649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Securing the Medical Supply Chain: </a:t>
            </a:r>
            <a:br>
              <a:rPr lang="en-US" dirty="0" smtClean="0"/>
            </a:br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8FBEFA6-C9F7-438C-8B0B-2179BAB53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2431" y="4645180"/>
            <a:ext cx="8574958" cy="1108876"/>
          </a:xfrm>
        </p:spPr>
        <p:txBody>
          <a:bodyPr>
            <a:normAutofit/>
          </a:bodyPr>
          <a:lstStyle/>
          <a:p>
            <a:r>
              <a:rPr lang="en-US" dirty="0" smtClean="0"/>
              <a:t>Onora Lien</a:t>
            </a:r>
          </a:p>
          <a:p>
            <a:r>
              <a:rPr lang="en-US" dirty="0" smtClean="0"/>
              <a:t>Executive Director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46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i="1"/>
              <a:t>Adapted from ASPR TRACIE “Partnering with Healthcare Supply Chain 2019”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6" y="0"/>
            <a:ext cx="3651376" cy="768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19" y="1783080"/>
            <a:ext cx="360860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i="1"/>
              <a:t>Adapted from ASPR TRACIE “Partnering with Healthcare Supply Chain 2019”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06" y="0"/>
            <a:ext cx="3117320" cy="768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8" y="1508760"/>
            <a:ext cx="37806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2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efforts to support supply chain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11009"/>
            <a:ext cx="5120640" cy="45535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Office of the Assistant Secretary for Preparedness and Response (ASPR)</a:t>
            </a:r>
          </a:p>
          <a:p>
            <a:pPr marL="1030288" lvl="2" indent="-342900"/>
            <a:r>
              <a:rPr lang="en-US" dirty="0" smtClean="0"/>
              <a:t>National Healthcare System Preparedness Program</a:t>
            </a:r>
          </a:p>
          <a:p>
            <a:pPr marL="1030288" lvl="2" indent="-342900"/>
            <a:r>
              <a:rPr lang="en-US" dirty="0" smtClean="0"/>
              <a:t>Strategic National Stockpile</a:t>
            </a:r>
          </a:p>
          <a:p>
            <a:pPr marL="1030288" lvl="2" indent="-342900"/>
            <a:r>
              <a:rPr lang="en-US" dirty="0" smtClean="0"/>
              <a:t>Critical Infrastructure Protection Program</a:t>
            </a:r>
          </a:p>
          <a:p>
            <a:pPr marL="1030288" lvl="2" indent="-342900"/>
            <a:r>
              <a:rPr lang="en-US" dirty="0" smtClean="0"/>
              <a:t>Biomedical Advanced Research and Development Authority</a:t>
            </a:r>
          </a:p>
          <a:p>
            <a:pPr marL="1030288" lvl="2" indent="-342900"/>
            <a:r>
              <a:rPr lang="en-US" dirty="0" smtClean="0"/>
              <a:t>ASPR TRACIE</a:t>
            </a:r>
          </a:p>
          <a:p>
            <a:pPr marL="515938" lvl="1" indent="-342900"/>
            <a:r>
              <a:rPr lang="en-US" dirty="0" smtClean="0"/>
              <a:t>Federal Emergency Management Agency</a:t>
            </a:r>
          </a:p>
          <a:p>
            <a:pPr marL="515938" lvl="1" indent="-342900"/>
            <a:r>
              <a:rPr lang="en-US" dirty="0" smtClean="0"/>
              <a:t>Centers for Disease Control</a:t>
            </a:r>
          </a:p>
          <a:p>
            <a:pPr marL="515938" lvl="1" indent="-342900"/>
            <a:r>
              <a:rPr lang="en-US" dirty="0" smtClean="0"/>
              <a:t>Food and Drug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Numerous private sector efforts among manufacturers, distributors,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 healthcare coalitions!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1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1F9B-DD2B-154F-8C9C-F72D2F11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Northwest Healthcare Response Network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B23DE39-6413-EA49-AEAC-8B020DF0B81C}"/>
              </a:ext>
            </a:extLst>
          </p:cNvPr>
          <p:cNvSpPr txBox="1">
            <a:spLocks/>
          </p:cNvSpPr>
          <p:nvPr/>
        </p:nvSpPr>
        <p:spPr>
          <a:xfrm>
            <a:off x="593285" y="1735565"/>
            <a:ext cx="4093029" cy="4293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2713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1E3950"/>
                </a:solidFill>
              </a:rPr>
              <a:t>We lead regional healthcare collaboration to effectively respond to and recover from emergencies and disasters.</a:t>
            </a:r>
          </a:p>
          <a:p>
            <a:pPr marL="0" indent="0" defTabSz="112713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rgbClr val="1E3950"/>
              </a:solidFill>
            </a:endParaRPr>
          </a:p>
          <a:p>
            <a:pPr marL="0" indent="0" defTabSz="112713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1E3950"/>
                </a:solidFill>
              </a:rPr>
              <a:t>So that…</a:t>
            </a:r>
          </a:p>
          <a:p>
            <a:pPr marL="0" indent="0" defTabSz="112713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rgbClr val="1E3950"/>
              </a:solidFill>
            </a:endParaRPr>
          </a:p>
          <a:p>
            <a:pPr marL="0" indent="0" defTabSz="112713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1E3950"/>
                </a:solidFill>
              </a:rPr>
              <a:t>Our patients and communities get the care they need during and after emergencies and disasters.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5D31C-E506-2C47-B9CC-023FCE69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61" y="1105281"/>
            <a:ext cx="5760720" cy="3785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D68681-A099-3A43-AF71-2FFB725E2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53" y="2727254"/>
            <a:ext cx="3931920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91750" y="6172200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www.nwhrn.org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resilience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11009"/>
            <a:ext cx="5120640" cy="45535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Statewide healthcare supply chain workgroup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Information sharing and situational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Strategies for resource conservation, adaptation, substitution, </a:t>
            </a:r>
            <a:r>
              <a:rPr lang="en-US" dirty="0" err="1" smtClean="0"/>
              <a:t>etc</a:t>
            </a:r>
            <a:r>
              <a:rPr lang="en-US" dirty="0" smtClean="0"/>
              <a:t> for key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Disaster formularies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Statewide and locally planning for logistics, critical infrastructure recovery, transportation access, credentialing, </a:t>
            </a:r>
            <a:r>
              <a:rPr lang="en-US" dirty="0" err="1" smtClean="0"/>
              <a:t>etc</a:t>
            </a:r>
            <a:r>
              <a:rPr lang="en-US" dirty="0" smtClean="0"/>
              <a:t> post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7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95BF-3E00-6645-B1F7-48B7DA18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Thank </a:t>
            </a:r>
            <a:r>
              <a:rPr lang="en-US" dirty="0" smtClean="0">
                <a:solidFill>
                  <a:srgbClr val="003366"/>
                </a:solidFill>
              </a:rPr>
              <a:t>you!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D8F78-EF72-D843-9D5D-DA4565541C34}"/>
              </a:ext>
            </a:extLst>
          </p:cNvPr>
          <p:cNvSpPr txBox="1"/>
          <p:nvPr/>
        </p:nvSpPr>
        <p:spPr>
          <a:xfrm>
            <a:off x="457198" y="2090172"/>
            <a:ext cx="4385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Onora Lien</a:t>
            </a:r>
          </a:p>
          <a:p>
            <a:r>
              <a:rPr lang="en-US" sz="2800" dirty="0"/>
              <a:t>Executive Director</a:t>
            </a:r>
          </a:p>
          <a:p>
            <a:r>
              <a:rPr lang="en-US" sz="2800" dirty="0"/>
              <a:t>Northwest Healthcare Response Network</a:t>
            </a:r>
          </a:p>
          <a:p>
            <a:r>
              <a:rPr lang="en-US" sz="2800" dirty="0">
                <a:hlinkClick r:id="rId2"/>
              </a:rPr>
              <a:t>Onora.Lien@nwhrn.org</a:t>
            </a:r>
            <a:r>
              <a:rPr lang="en-US" sz="2800" dirty="0"/>
              <a:t> </a:t>
            </a:r>
          </a:p>
          <a:p>
            <a:r>
              <a:rPr lang="en-US" sz="2800" dirty="0"/>
              <a:t>425-988-2896 (direct)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www.NWHRN.ORG</a:t>
            </a:r>
            <a:endParaRPr lang="en-US" sz="2800" dirty="0"/>
          </a:p>
          <a:p>
            <a:r>
              <a:rPr lang="en-US" sz="2800" dirty="0"/>
              <a:t>@</a:t>
            </a:r>
            <a:r>
              <a:rPr lang="en-US" sz="2800"/>
              <a:t>TheNetworkNWHRN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51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10126AA-C36A-46FE-89C2-90BEBE4F4730}"/>
              </a:ext>
            </a:extLst>
          </p:cNvPr>
          <p:cNvSpPr/>
          <p:nvPr/>
        </p:nvSpPr>
        <p:spPr>
          <a:xfrm>
            <a:off x="2090304" y="588946"/>
            <a:ext cx="8011391" cy="3286568"/>
          </a:xfrm>
          <a:prstGeom prst="wedgeRectCallout">
            <a:avLst>
              <a:gd name="adj1" fmla="val -10716"/>
              <a:gd name="adj2" fmla="val 675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7882"/>
            <a:ext cx="12180916" cy="1084889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2084990" y="588946"/>
            <a:ext cx="8305800" cy="5484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173038">
              <a:buNone/>
            </a:pPr>
            <a:r>
              <a:rPr lang="en-US" altLang="en-US" sz="3500" dirty="0">
                <a:solidFill>
                  <a:srgbClr val="114263"/>
                </a:solidFill>
              </a:rPr>
              <a:t>“When a disaster hits, Americans rely on a fragmented healthcare system to miraculously mount a timely, cohesive, and effective recovery effort. Yet, the carefully orchestrated and sequenced medical responses to disasters lean on a disjointed health system.”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3000" dirty="0">
                <a:solidFill>
                  <a:srgbClr val="114263"/>
                </a:solidFill>
              </a:rPr>
              <a:t>		</a:t>
            </a:r>
          </a:p>
          <a:p>
            <a:pPr>
              <a:spcBef>
                <a:spcPts val="100"/>
              </a:spcBef>
              <a:buNone/>
            </a:pPr>
            <a:endParaRPr lang="en-US" altLang="en-US" sz="3000" dirty="0">
              <a:solidFill>
                <a:srgbClr val="114263"/>
              </a:solidFill>
            </a:endParaRPr>
          </a:p>
          <a:p>
            <a:pPr marL="3205163">
              <a:spcBef>
                <a:spcPts val="100"/>
              </a:spcBef>
              <a:buNone/>
            </a:pPr>
            <a:r>
              <a:rPr lang="en-US" altLang="en-US" sz="3000" dirty="0">
                <a:solidFill>
                  <a:srgbClr val="114263"/>
                </a:solidFill>
              </a:rPr>
              <a:t>    </a:t>
            </a:r>
            <a:r>
              <a:rPr lang="en-US" altLang="en-US" sz="1900" i="1" dirty="0">
                <a:solidFill>
                  <a:srgbClr val="114263"/>
                </a:solidFill>
              </a:rPr>
              <a:t>Closing the Seams: Developing an integrated approach to health system disaster preparedness</a:t>
            </a:r>
            <a:r>
              <a:rPr lang="en-US" altLang="en-US" sz="1900" dirty="0">
                <a:solidFill>
                  <a:srgbClr val="114263"/>
                </a:solidFill>
              </a:rPr>
              <a:t>, Price Waterhouse Coopers - HRI, 2007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1554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F0274E-DA76-4061-91AC-5CDAC0CD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Delivery System: Complex and Vital</a:t>
            </a:r>
            <a:r>
              <a:rPr lang="en-US" dirty="0"/>
              <a:t>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33389-1236-4789-826C-9129F525B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b="1" dirty="0" smtClean="0"/>
              <a:t>In Washington…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than 7000 healthcare delivery organizations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Approximately 430,000 licensed healthcare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4D00A-B470-42EE-BBEC-10268EEC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052-50D2-48F2-B08A-7678FF2FDA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32813" r="43513" b="39063"/>
          <a:stretch>
            <a:fillRect/>
          </a:stretch>
        </p:blipFill>
        <p:spPr bwMode="auto">
          <a:xfrm>
            <a:off x="2626236" y="3390002"/>
            <a:ext cx="2102298" cy="12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35272" r="42052" b="38908"/>
          <a:stretch>
            <a:fillRect/>
          </a:stretch>
        </p:blipFill>
        <p:spPr bwMode="auto">
          <a:xfrm>
            <a:off x="234176" y="3390002"/>
            <a:ext cx="2219092" cy="12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34467" r="47740" b="39063"/>
          <a:stretch>
            <a:fillRect/>
          </a:stretch>
        </p:blipFill>
        <p:spPr bwMode="auto">
          <a:xfrm>
            <a:off x="4901502" y="3390002"/>
            <a:ext cx="2073952" cy="126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32813" r="42049" b="39027"/>
          <a:stretch>
            <a:fillRect/>
          </a:stretch>
        </p:blipFill>
        <p:spPr bwMode="auto">
          <a:xfrm>
            <a:off x="7186364" y="3384600"/>
            <a:ext cx="2127310" cy="126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32813" r="45427" b="39063"/>
          <a:stretch>
            <a:fillRect/>
          </a:stretch>
        </p:blipFill>
        <p:spPr bwMode="auto">
          <a:xfrm>
            <a:off x="9428173" y="3384601"/>
            <a:ext cx="2529651" cy="12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1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DB9160-85B5-4BA6-890D-E048EC3A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BA085-7763-4381-80C1-7EF792EF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for Healthcare Delivery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CD121-CB7B-48C3-A171-6C86E799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052-50D2-48F2-B08A-7678FF2FDA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48" y="1428280"/>
            <a:ext cx="8783276" cy="5201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91" y="4973766"/>
            <a:ext cx="1230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Northwest Healthcare Response Network  </a:t>
            </a:r>
            <a:r>
              <a:rPr lang="en-US" sz="1100" i="1" dirty="0" smtClean="0"/>
              <a:t>Healthcare HVA 2017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0313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4F29C-37AE-41E3-BB90-4BC7955C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052-50D2-48F2-B08A-7678FF2FDA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7" y="182880"/>
            <a:ext cx="10423111" cy="6675120"/>
          </a:xfrm>
        </p:spPr>
      </p:pic>
      <p:sp>
        <p:nvSpPr>
          <p:cNvPr id="6" name="TextBox 5"/>
          <p:cNvSpPr txBox="1"/>
          <p:nvPr/>
        </p:nvSpPr>
        <p:spPr>
          <a:xfrm>
            <a:off x="10352335" y="5802539"/>
            <a:ext cx="1725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Courtesy: ASPR TRACIE “Partnering with Healthcare Supply Chain 2019”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0644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to Day Supply Chain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010"/>
            <a:ext cx="10934700" cy="49186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Industrial</a:t>
            </a:r>
            <a:r>
              <a:rPr lang="en-US" dirty="0" smtClean="0"/>
              <a:t>: e.g. work stoppages, fluctuating transportation costs, fuel supply issues, geopolitical events, market forces, technological failures, etc. These are especially impactful to production and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Operational</a:t>
            </a:r>
            <a:r>
              <a:rPr lang="en-US" dirty="0" smtClean="0"/>
              <a:t>: production or supply problems such as lack of raw materials, or machine parts, regulatory actions (</a:t>
            </a:r>
            <a:r>
              <a:rPr lang="en-US" dirty="0" err="1" smtClean="0"/>
              <a:t>incl</a:t>
            </a:r>
            <a:r>
              <a:rPr lang="en-US" dirty="0" smtClean="0"/>
              <a:t> product recall), manufacturing timeframes, product liability challenges, just in time ordering processes, disparate product cycles, data silos between suppliers and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Just in time or low unit of measure programs: </a:t>
            </a:r>
            <a:r>
              <a:rPr lang="en-US" dirty="0" smtClean="0"/>
              <a:t>Frequently relied on by healthcare from their distributors; help reduce costs but lead to fragile supply-demand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Consumer or provider brand (or product) preferences for medications, equipment; consumer distrust in novel medications/vaccines</a:t>
            </a:r>
          </a:p>
          <a:p>
            <a:r>
              <a:rPr lang="en-US" sz="1200" i="1" dirty="0" smtClean="0"/>
              <a:t>Adapted from ASPR </a:t>
            </a:r>
            <a:r>
              <a:rPr lang="en-US" sz="1200" i="1" dirty="0"/>
              <a:t>TRACIE “Partnering with Healthcare Supply Chain 2019”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Hazards, Threats,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Healthcare Supply Chain relies on many variables</a:t>
            </a:r>
            <a:r>
              <a:rPr lang="en-US" dirty="0" smtClean="0"/>
              <a:t>: raw material availability, machinery, parts, workforce, standards compliance, regulatory requirements, contracts, critical infrastructure (power, water, telecommunications, multi-modal transportation,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hazards can create or exacerbate these vulnerabilities globally and locally: </a:t>
            </a:r>
          </a:p>
          <a:p>
            <a:r>
              <a:rPr lang="en-US" b="1" dirty="0" smtClean="0"/>
              <a:t>Natural Disasters</a:t>
            </a:r>
            <a:r>
              <a:rPr lang="en-US" dirty="0" smtClean="0"/>
              <a:t>: hurricanes, snowstorms, wildfires, floods, earthquakes</a:t>
            </a:r>
            <a:endParaRPr lang="en-US" b="1" dirty="0" smtClean="0"/>
          </a:p>
          <a:p>
            <a:r>
              <a:rPr lang="en-US" b="1" dirty="0" smtClean="0"/>
              <a:t>Human Caused Disasters</a:t>
            </a:r>
            <a:r>
              <a:rPr lang="en-US" dirty="0" smtClean="0"/>
              <a:t>: e.g. cyber attacks, acts of terrorism, oil-spills, transportation incidents, </a:t>
            </a:r>
            <a:r>
              <a:rPr lang="en-US" dirty="0" err="1" smtClean="0"/>
              <a:t>etc</a:t>
            </a:r>
            <a:endParaRPr lang="en-US" b="1" dirty="0" smtClean="0"/>
          </a:p>
          <a:p>
            <a:r>
              <a:rPr lang="en-US" b="1" dirty="0" smtClean="0"/>
              <a:t>Public Health Threats</a:t>
            </a:r>
            <a:r>
              <a:rPr lang="en-US" dirty="0" smtClean="0"/>
              <a:t>: e.g. biological threats naturally occurring and intentional </a:t>
            </a:r>
            <a:r>
              <a:rPr lang="en-US" dirty="0" smtClean="0"/>
              <a:t>attacks</a:t>
            </a:r>
          </a:p>
          <a:p>
            <a:r>
              <a:rPr lang="en-US" sz="1200" i="1" dirty="0"/>
              <a:t>Adapted from ASPR TRACIE “Partnering with Healthcare Supply Chain 2019”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9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i="1"/>
              <a:t>Adapted from ASPR TRACIE “Partnering with Healthcare Supply Chain 2019”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03" y="0"/>
            <a:ext cx="3950674" cy="822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15" y="1754484"/>
            <a:ext cx="35019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4CD47-BCA6-4C2F-87EE-C51C243F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i="1"/>
              <a:t>Adapted from ASPR TRACIE “Partnering with Healthcare Supply Chain 2019”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2" y="0"/>
            <a:ext cx="319185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76" y="1666725"/>
            <a:ext cx="4183573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5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WHRN">
      <a:dk1>
        <a:sysClr val="windowText" lastClr="000000"/>
      </a:dk1>
      <a:lt1>
        <a:sysClr val="window" lastClr="FFFFFF"/>
      </a:lt1>
      <a:dk2>
        <a:srgbClr val="114263"/>
      </a:dk2>
      <a:lt2>
        <a:srgbClr val="BCBEC0"/>
      </a:lt2>
      <a:accent1>
        <a:srgbClr val="A5CF55"/>
      </a:accent1>
      <a:accent2>
        <a:srgbClr val="636769"/>
      </a:accent2>
      <a:accent3>
        <a:srgbClr val="4A9BB8"/>
      </a:accent3>
      <a:accent4>
        <a:srgbClr val="81A43E"/>
      </a:accent4>
      <a:accent5>
        <a:srgbClr val="C8D1D9"/>
      </a:accent5>
      <a:accent6>
        <a:srgbClr val="E6EFD7"/>
      </a:accent6>
      <a:hlink>
        <a:srgbClr val="44546A"/>
      </a:hlink>
      <a:folHlink>
        <a:srgbClr val="5B9BD5"/>
      </a:folHlink>
    </a:clrScheme>
    <a:fontScheme name="Custom 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HRN presentation 16_9 R1" id="{F53DD507-091F-43A1-8588-695F43256589}" vid="{A68028E4-EF76-4C33-907A-4CF94208E2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NWHRN presentation 16_9 R1</Template>
  <TotalTime>10316</TotalTime>
  <Words>599</Words>
  <Application>Microsoft Office PowerPoint</Application>
  <PresentationFormat>Widescreen</PresentationFormat>
  <Paragraphs>81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Wingdings</vt:lpstr>
      <vt:lpstr>Office Theme</vt:lpstr>
      <vt:lpstr>Securing the Medical Supply Chain:  Setting the Stage</vt:lpstr>
      <vt:lpstr>PowerPoint Presentation</vt:lpstr>
      <vt:lpstr>Healthcare Delivery System: Complex and Vital </vt:lpstr>
      <vt:lpstr>Hazards for Healthcare Delivery System</vt:lpstr>
      <vt:lpstr>PowerPoint Presentation</vt:lpstr>
      <vt:lpstr>Day to Day Supply Chain Challenges</vt:lpstr>
      <vt:lpstr>Supply Chain Hazards, Threats, Vulnerabilities</vt:lpstr>
      <vt:lpstr>PowerPoint Presentation</vt:lpstr>
      <vt:lpstr>PowerPoint Presentation</vt:lpstr>
      <vt:lpstr>PowerPoint Presentation</vt:lpstr>
      <vt:lpstr>PowerPoint Presentation</vt:lpstr>
      <vt:lpstr>Many efforts to support supply chain resilience</vt:lpstr>
      <vt:lpstr>Northwest Healthcare Response Network</vt:lpstr>
      <vt:lpstr>Building resilience locally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Dufresne</dc:creator>
  <cp:lastModifiedBy>Onora Lien</cp:lastModifiedBy>
  <cp:revision>418</cp:revision>
  <cp:lastPrinted>2019-08-16T13:31:51Z</cp:lastPrinted>
  <dcterms:created xsi:type="dcterms:W3CDTF">2016-12-30T22:32:19Z</dcterms:created>
  <dcterms:modified xsi:type="dcterms:W3CDTF">2019-10-17T20:55:10Z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FA739AAE-C63F-403C-99F8-06D84F0BD6AA</vt:lpwstr>
  </property>
  <property fmtid="{D5CDD505-2E9C-101B-9397-08002B2CF9AE}" pid="3" name="ArticulatePath">
    <vt:lpwstr>CST Intro_17OCT17</vt:lpwstr>
  </property>
</Properties>
</file>