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notesMasterIdLst>
    <p:notesMasterId r:id="rId17"/>
  </p:notesMasterIdLst>
  <p:sldIdLst>
    <p:sldId id="256" r:id="rId2"/>
    <p:sldId id="258" r:id="rId3"/>
    <p:sldId id="261" r:id="rId4"/>
    <p:sldId id="267" r:id="rId5"/>
    <p:sldId id="268" r:id="rId6"/>
    <p:sldId id="269" r:id="rId7"/>
    <p:sldId id="257" r:id="rId8"/>
    <p:sldId id="259" r:id="rId9"/>
    <p:sldId id="260" r:id="rId10"/>
    <p:sldId id="262" r:id="rId11"/>
    <p:sldId id="263" r:id="rId12"/>
    <p:sldId id="264" r:id="rId13"/>
    <p:sldId id="265" r:id="rId14"/>
    <p:sldId id="266" r:id="rId15"/>
    <p:sldId id="270" r:id="rId1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2434" autoAdjust="0"/>
    <p:restoredTop sz="69045" autoAdjust="0"/>
  </p:normalViewPr>
  <p:slideViewPr>
    <p:cSldViewPr snapToGrid="0">
      <p:cViewPr varScale="1">
        <p:scale>
          <a:sx n="77" d="100"/>
          <a:sy n="77" d="100"/>
        </p:scale>
        <p:origin x="924" y="7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60D4453-792A-4439-A7D7-8CB981DE99D7}" type="datetimeFigureOut">
              <a:rPr lang="en-US" smtClean="0"/>
              <a:t>10/17/2019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219B46-245A-4EC4-AA51-6281B94D699D}" type="slidenum">
              <a:rPr lang="en-US" smtClean="0"/>
              <a:t>‹#›</a:t>
            </a:fld>
            <a:endParaRPr lang="en-US"/>
          </a:p>
        </p:txBody>
      </p:sp>
    </p:spTree>
    <p:extLst>
      <p:ext uri="{BB962C8B-B14F-4D97-AF65-F5344CB8AC3E}">
        <p14:creationId xmlns:p14="http://schemas.microsoft.com/office/powerpoint/2010/main" val="28026333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is the part that should be scary;..</a:t>
            </a:r>
          </a:p>
          <a:p>
            <a:r>
              <a:rPr lang="en-US" sz="1200" b="0" i="0" kern="1200" dirty="0">
                <a:solidFill>
                  <a:schemeClr val="tx1"/>
                </a:solidFill>
                <a:effectLst/>
                <a:latin typeface="+mn-lt"/>
                <a:ea typeface="+mn-ea"/>
                <a:cs typeface="+mn-cs"/>
              </a:rPr>
              <a:t>The </a:t>
            </a:r>
            <a:r>
              <a:rPr lang="en-US" sz="1200" b="1" i="0" kern="1200" dirty="0">
                <a:solidFill>
                  <a:schemeClr val="tx1"/>
                </a:solidFill>
                <a:effectLst/>
                <a:latin typeface="+mn-lt"/>
                <a:ea typeface="+mn-ea"/>
                <a:cs typeface="+mn-cs"/>
              </a:rPr>
              <a:t>Cascadia Subduction Zone</a:t>
            </a:r>
            <a:r>
              <a:rPr lang="en-US" sz="1200" b="0" i="0" kern="1200" dirty="0">
                <a:solidFill>
                  <a:schemeClr val="tx1"/>
                </a:solidFill>
                <a:effectLst/>
                <a:latin typeface="+mn-lt"/>
                <a:ea typeface="+mn-ea"/>
                <a:cs typeface="+mn-cs"/>
              </a:rPr>
              <a:t> (</a:t>
            </a:r>
            <a:r>
              <a:rPr lang="en-US" sz="1200" b="0" i="0" kern="1200" dirty="0" err="1">
                <a:solidFill>
                  <a:schemeClr val="tx1"/>
                </a:solidFill>
                <a:effectLst/>
                <a:latin typeface="+mn-lt"/>
                <a:ea typeface="+mn-ea"/>
                <a:cs typeface="+mn-cs"/>
              </a:rPr>
              <a:t>CSZ</a:t>
            </a:r>
            <a:r>
              <a:rPr lang="en-US" sz="1200" b="0" i="0" kern="1200" dirty="0">
                <a:solidFill>
                  <a:schemeClr val="tx1"/>
                </a:solidFill>
                <a:effectLst/>
                <a:latin typeface="+mn-lt"/>
                <a:ea typeface="+mn-ea"/>
                <a:cs typeface="+mn-cs"/>
              </a:rPr>
              <a:t>) is a 1,000 </a:t>
            </a:r>
            <a:r>
              <a:rPr lang="en-US" sz="1200" b="1" i="0" kern="1200" dirty="0">
                <a:solidFill>
                  <a:schemeClr val="tx1"/>
                </a:solidFill>
                <a:effectLst/>
                <a:latin typeface="+mn-lt"/>
                <a:ea typeface="+mn-ea"/>
                <a:cs typeface="+mn-cs"/>
              </a:rPr>
              <a:t>km</a:t>
            </a:r>
            <a:r>
              <a:rPr lang="en-US" sz="1200" b="0" i="0" kern="1200" dirty="0">
                <a:solidFill>
                  <a:schemeClr val="tx1"/>
                </a:solidFill>
                <a:effectLst/>
                <a:latin typeface="+mn-lt"/>
                <a:ea typeface="+mn-ea"/>
                <a:cs typeface="+mn-cs"/>
              </a:rPr>
              <a:t> (620 mi) </a:t>
            </a:r>
            <a:r>
              <a:rPr lang="en-US" sz="1200" b="1" i="0" kern="1200" dirty="0">
                <a:solidFill>
                  <a:schemeClr val="tx1"/>
                </a:solidFill>
                <a:effectLst/>
                <a:latin typeface="+mn-lt"/>
                <a:ea typeface="+mn-ea"/>
                <a:cs typeface="+mn-cs"/>
              </a:rPr>
              <a:t>long</a:t>
            </a:r>
            <a:r>
              <a:rPr lang="en-US" sz="1200" b="0" i="0" kern="1200" dirty="0">
                <a:solidFill>
                  <a:schemeClr val="tx1"/>
                </a:solidFill>
                <a:effectLst/>
                <a:latin typeface="+mn-lt"/>
                <a:ea typeface="+mn-ea"/>
                <a:cs typeface="+mn-cs"/>
              </a:rPr>
              <a:t> dipping </a:t>
            </a:r>
            <a:r>
              <a:rPr lang="en-US" sz="1200" b="1" i="0" kern="1200" dirty="0">
                <a:solidFill>
                  <a:schemeClr val="tx1"/>
                </a:solidFill>
                <a:effectLst/>
                <a:latin typeface="+mn-lt"/>
                <a:ea typeface="+mn-ea"/>
                <a:cs typeface="+mn-cs"/>
              </a:rPr>
              <a:t>fault</a:t>
            </a:r>
            <a:r>
              <a:rPr lang="en-US" sz="1200" b="0" i="0" kern="1200" dirty="0">
                <a:solidFill>
                  <a:schemeClr val="tx1"/>
                </a:solidFill>
                <a:effectLst/>
                <a:latin typeface="+mn-lt"/>
                <a:ea typeface="+mn-ea"/>
                <a:cs typeface="+mn-cs"/>
              </a:rPr>
              <a:t> that stretches from Northern Vancouver Island to Cape Mendocino in northern California. It separates the Juan de Fuca and North America plates.  Geologists believe we are overdue for an earthquake on this fault – which of course would impact us. Some predict it could be a 9.5 earthquake.</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On May 22, 1960, the most powerful </a:t>
            </a:r>
            <a:r>
              <a:rPr lang="en-US" sz="1200" b="0" i="0" u="none" strike="noStrike" kern="1200" dirty="0">
                <a:solidFill>
                  <a:schemeClr val="tx1"/>
                </a:solidFill>
                <a:effectLst/>
                <a:latin typeface="+mn-lt"/>
                <a:ea typeface="+mn-ea"/>
                <a:cs typeface="+mn-cs"/>
              </a:rPr>
              <a:t>earthquake</a:t>
            </a:r>
            <a:r>
              <a:rPr lang="en-US" sz="1200" b="0" i="0" kern="1200" dirty="0">
                <a:solidFill>
                  <a:schemeClr val="tx1"/>
                </a:solidFill>
                <a:effectLst/>
                <a:latin typeface="+mn-lt"/>
                <a:ea typeface="+mn-ea"/>
                <a:cs typeface="+mn-cs"/>
              </a:rPr>
              <a:t> in recorded history—</a:t>
            </a:r>
            <a:r>
              <a:rPr lang="en-US" sz="1200" b="0" i="0" u="none" strike="noStrike" kern="1200" dirty="0">
                <a:solidFill>
                  <a:schemeClr val="tx1"/>
                </a:solidFill>
                <a:effectLst/>
                <a:latin typeface="+mn-lt"/>
                <a:ea typeface="+mn-ea"/>
                <a:cs typeface="+mn-cs"/>
              </a:rPr>
              <a:t>magnitude</a:t>
            </a:r>
            <a:r>
              <a:rPr lang="en-US" sz="1200" b="0" i="0" kern="1200" dirty="0">
                <a:solidFill>
                  <a:schemeClr val="tx1"/>
                </a:solidFill>
                <a:effectLst/>
                <a:latin typeface="+mn-lt"/>
                <a:ea typeface="+mn-ea"/>
                <a:cs typeface="+mn-cs"/>
              </a:rPr>
              <a:t> 9.5—struck southern Chile. The rupture zone stretched almost 1,000 kilometers (621 miles) along the country’s </a:t>
            </a:r>
            <a:r>
              <a:rPr lang="en-US" sz="1200" b="0" i="0" u="none" strike="noStrike" kern="1200" dirty="0">
                <a:solidFill>
                  <a:schemeClr val="tx1"/>
                </a:solidFill>
                <a:effectLst/>
                <a:latin typeface="+mn-lt"/>
                <a:ea typeface="+mn-ea"/>
                <a:cs typeface="+mn-cs"/>
              </a:rPr>
              <a:t>coast</a:t>
            </a:r>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Valdivia earthquake left 2 million people homeless, injured at least 3,000, and killed </a:t>
            </a:r>
            <a:r>
              <a:rPr lang="en-US" sz="1200" b="0" i="0" u="none" strike="noStrike" kern="1200" dirty="0">
                <a:solidFill>
                  <a:schemeClr val="tx1"/>
                </a:solidFill>
                <a:effectLst/>
                <a:latin typeface="+mn-lt"/>
                <a:ea typeface="+mn-ea"/>
                <a:cs typeface="+mn-cs"/>
              </a:rPr>
              <a:t>approximately</a:t>
            </a:r>
            <a:r>
              <a:rPr lang="en-US" sz="1200" b="0" i="0" kern="1200" dirty="0">
                <a:solidFill>
                  <a:schemeClr val="tx1"/>
                </a:solidFill>
                <a:effectLst/>
                <a:latin typeface="+mn-lt"/>
                <a:ea typeface="+mn-ea"/>
                <a:cs typeface="+mn-cs"/>
              </a:rPr>
              <a:t> 1,655. </a:t>
            </a:r>
            <a:r>
              <a:rPr lang="en-US" sz="1200" b="0" i="0" u="none" strike="noStrike" kern="1200" dirty="0">
                <a:solidFill>
                  <a:schemeClr val="tx1"/>
                </a:solidFill>
                <a:effectLst/>
                <a:latin typeface="+mn-lt"/>
                <a:ea typeface="+mn-ea"/>
                <a:cs typeface="+mn-cs"/>
              </a:rPr>
              <a:t>Adjust</a:t>
            </a:r>
            <a:r>
              <a:rPr lang="en-US" sz="1200" b="0" i="0" kern="1200" dirty="0">
                <a:solidFill>
                  <a:schemeClr val="tx1"/>
                </a:solidFill>
                <a:effectLst/>
                <a:latin typeface="+mn-lt"/>
                <a:ea typeface="+mn-ea"/>
                <a:cs typeface="+mn-cs"/>
              </a:rPr>
              <a:t>ed for </a:t>
            </a:r>
            <a:r>
              <a:rPr lang="en-US" sz="1200" b="0" i="0" u="none" strike="noStrike" kern="1200" dirty="0">
                <a:solidFill>
                  <a:schemeClr val="tx1"/>
                </a:solidFill>
                <a:effectLst/>
                <a:latin typeface="+mn-lt"/>
                <a:ea typeface="+mn-ea"/>
                <a:cs typeface="+mn-cs"/>
              </a:rPr>
              <a:t>inflation</a:t>
            </a:r>
            <a:r>
              <a:rPr lang="en-US" sz="1200" b="0" i="0" kern="1200" dirty="0">
                <a:solidFill>
                  <a:schemeClr val="tx1"/>
                </a:solidFill>
                <a:effectLst/>
                <a:latin typeface="+mn-lt"/>
                <a:ea typeface="+mn-ea"/>
                <a:cs typeface="+mn-cs"/>
              </a:rPr>
              <a:t>, the </a:t>
            </a:r>
            <a:r>
              <a:rPr lang="en-US" sz="1200" b="0" i="0" u="none" strike="noStrike" kern="1200" dirty="0">
                <a:solidFill>
                  <a:schemeClr val="tx1"/>
                </a:solidFill>
                <a:effectLst/>
                <a:latin typeface="+mn-lt"/>
                <a:ea typeface="+mn-ea"/>
                <a:cs typeface="+mn-cs"/>
              </a:rPr>
              <a:t>economic</a:t>
            </a:r>
            <a:r>
              <a:rPr lang="en-US" sz="1200" b="0" i="0" kern="1200" dirty="0">
                <a:solidFill>
                  <a:schemeClr val="tx1"/>
                </a:solidFill>
                <a:effectLst/>
                <a:latin typeface="+mn-lt"/>
                <a:ea typeface="+mn-ea"/>
                <a:cs typeface="+mn-cs"/>
              </a:rPr>
              <a:t> damage totaled more than $2 billion. </a:t>
            </a:r>
          </a:p>
          <a:p>
            <a:r>
              <a:rPr lang="en-US" sz="1200" b="0" i="0" kern="1200" dirty="0">
                <a:solidFill>
                  <a:schemeClr val="tx1"/>
                </a:solidFill>
                <a:effectLst/>
                <a:latin typeface="+mn-lt"/>
                <a:ea typeface="+mn-ea"/>
                <a:cs typeface="+mn-cs"/>
              </a:rPr>
              <a:t> </a:t>
            </a:r>
          </a:p>
          <a:p>
            <a:r>
              <a:rPr lang="en-US" sz="1200" b="0" i="0" kern="1200" dirty="0">
                <a:solidFill>
                  <a:schemeClr val="tx1"/>
                </a:solidFill>
                <a:effectLst/>
                <a:latin typeface="+mn-lt"/>
                <a:ea typeface="+mn-ea"/>
                <a:cs typeface="+mn-cs"/>
              </a:rPr>
              <a:t>The Valdivia earthquake </a:t>
            </a:r>
            <a:r>
              <a:rPr lang="en-US" sz="1200" b="0" i="0" u="none" strike="noStrike" kern="1200" dirty="0">
                <a:solidFill>
                  <a:schemeClr val="tx1"/>
                </a:solidFill>
                <a:effectLst/>
                <a:latin typeface="+mn-lt"/>
                <a:ea typeface="+mn-ea"/>
                <a:cs typeface="+mn-cs"/>
              </a:rPr>
              <a:t>trigger</a:t>
            </a:r>
            <a:r>
              <a:rPr lang="en-US" sz="1200" b="0" i="0" kern="1200" dirty="0">
                <a:solidFill>
                  <a:schemeClr val="tx1"/>
                </a:solidFill>
                <a:effectLst/>
                <a:latin typeface="+mn-lt"/>
                <a:ea typeface="+mn-ea"/>
                <a:cs typeface="+mn-cs"/>
              </a:rPr>
              <a:t>ed a </a:t>
            </a:r>
            <a:r>
              <a:rPr lang="en-US" sz="1200" b="0" i="0" u="none" strike="noStrike" kern="1200" dirty="0">
                <a:solidFill>
                  <a:schemeClr val="tx1"/>
                </a:solidFill>
                <a:effectLst/>
                <a:latin typeface="+mn-lt"/>
                <a:ea typeface="+mn-ea"/>
                <a:cs typeface="+mn-cs"/>
              </a:rPr>
              <a:t>massive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tsunami</a:t>
            </a:r>
            <a:r>
              <a:rPr lang="en-US" sz="1200" b="0" i="0" kern="1200" dirty="0">
                <a:solidFill>
                  <a:schemeClr val="tx1"/>
                </a:solidFill>
                <a:effectLst/>
                <a:latin typeface="+mn-lt"/>
                <a:ea typeface="+mn-ea"/>
                <a:cs typeface="+mn-cs"/>
              </a:rPr>
              <a:t> that raced across the Pacific. Waves wracked coastal communities as far away as New Zealand, Japan, and the Philippines. In Hawaii, the tsunami </a:t>
            </a:r>
            <a:r>
              <a:rPr lang="en-US" sz="1200" b="0" i="0" u="none" strike="noStrike" kern="1200" dirty="0">
                <a:solidFill>
                  <a:schemeClr val="tx1"/>
                </a:solidFill>
                <a:effectLst/>
                <a:latin typeface="+mn-lt"/>
                <a:ea typeface="+mn-ea"/>
                <a:cs typeface="+mn-cs"/>
              </a:rPr>
              <a:t>devastate</a:t>
            </a:r>
            <a:r>
              <a:rPr lang="en-US" sz="1200" b="0" i="0" kern="1200" dirty="0">
                <a:solidFill>
                  <a:schemeClr val="tx1"/>
                </a:solidFill>
                <a:effectLst/>
                <a:latin typeface="+mn-lt"/>
                <a:ea typeface="+mn-ea"/>
                <a:cs typeface="+mn-cs"/>
              </a:rPr>
              <a:t>d the coastal town of Hilo, killing 61 people. </a:t>
            </a:r>
          </a:p>
          <a:p>
            <a:endParaRPr lang="en-US" dirty="0"/>
          </a:p>
        </p:txBody>
      </p:sp>
      <p:sp>
        <p:nvSpPr>
          <p:cNvPr id="4" name="Slide Number Placeholder 3"/>
          <p:cNvSpPr>
            <a:spLocks noGrp="1"/>
          </p:cNvSpPr>
          <p:nvPr>
            <p:ph type="sldNum" sz="quarter" idx="5"/>
          </p:nvPr>
        </p:nvSpPr>
        <p:spPr/>
        <p:txBody>
          <a:bodyPr/>
          <a:lstStyle/>
          <a:p>
            <a:fld id="{21219B46-245A-4EC4-AA51-6281B94D699D}" type="slidenum">
              <a:rPr lang="en-US" smtClean="0"/>
              <a:t>4</a:t>
            </a:fld>
            <a:endParaRPr lang="en-US"/>
          </a:p>
        </p:txBody>
      </p:sp>
    </p:spTree>
    <p:extLst>
      <p:ext uri="{BB962C8B-B14F-4D97-AF65-F5344CB8AC3E}">
        <p14:creationId xmlns:p14="http://schemas.microsoft.com/office/powerpoint/2010/main" val="32521466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A magnitude 9.1 </a:t>
            </a:r>
            <a:r>
              <a:rPr lang="en-US" sz="1200" b="0" i="0" u="none" strike="noStrike" kern="1200" dirty="0">
                <a:solidFill>
                  <a:schemeClr val="tx1"/>
                </a:solidFill>
                <a:effectLst/>
                <a:latin typeface="+mn-lt"/>
                <a:ea typeface="+mn-ea"/>
                <a:cs typeface="+mn-cs"/>
              </a:rPr>
              <a:t>earthquake</a:t>
            </a:r>
            <a:r>
              <a:rPr lang="en-US" sz="1200" b="0" i="0" kern="1200" dirty="0">
                <a:solidFill>
                  <a:schemeClr val="tx1"/>
                </a:solidFill>
                <a:effectLst/>
                <a:latin typeface="+mn-lt"/>
                <a:ea typeface="+mn-ea"/>
                <a:cs typeface="+mn-cs"/>
              </a:rPr>
              <a:t> triggered waves as high as 15 meters (50 feet) that crashed into the coasts of 11 countries. The direct effects of the </a:t>
            </a:r>
            <a:r>
              <a:rPr lang="en-US" sz="1200" b="0" i="0" u="none" strike="noStrike" kern="1200" dirty="0">
                <a:solidFill>
                  <a:schemeClr val="tx1"/>
                </a:solidFill>
                <a:effectLst/>
                <a:latin typeface="+mn-lt"/>
                <a:ea typeface="+mn-ea"/>
                <a:cs typeface="+mn-cs"/>
              </a:rPr>
              <a:t>tsunami</a:t>
            </a:r>
            <a:r>
              <a:rPr lang="en-US" sz="1200" b="0" i="0" kern="1200" dirty="0">
                <a:solidFill>
                  <a:schemeClr val="tx1"/>
                </a:solidFill>
                <a:effectLst/>
                <a:latin typeface="+mn-lt"/>
                <a:ea typeface="+mn-ea"/>
                <a:cs typeface="+mn-cs"/>
              </a:rPr>
              <a:t> included more than 275,000 deaths and millions of people left homeless. While people from Thailand to East Africa were affected by the tsunami, the Indonesian </a:t>
            </a:r>
            <a:r>
              <a:rPr lang="en-US" sz="1200" b="0" i="0" u="none" strike="noStrike" kern="1200" dirty="0">
                <a:solidFill>
                  <a:schemeClr val="tx1"/>
                </a:solidFill>
                <a:effectLst/>
                <a:latin typeface="+mn-lt"/>
                <a:ea typeface="+mn-ea"/>
                <a:cs typeface="+mn-cs"/>
              </a:rPr>
              <a:t>province</a:t>
            </a:r>
            <a:r>
              <a:rPr lang="en-US" sz="1200" b="0" i="0" kern="1200" dirty="0">
                <a:solidFill>
                  <a:schemeClr val="tx1"/>
                </a:solidFill>
                <a:effectLst/>
                <a:latin typeface="+mn-lt"/>
                <a:ea typeface="+mn-ea"/>
                <a:cs typeface="+mn-cs"/>
              </a:rPr>
              <a:t> of Aceh was hit hardest.</a:t>
            </a:r>
            <a:r>
              <a:rPr lang="en-US" dirty="0"/>
              <a:t/>
            </a:r>
            <a:br>
              <a:rPr lang="en-US" dirty="0"/>
            </a:br>
            <a:r>
              <a:rPr lang="en-US" dirty="0"/>
              <a:t/>
            </a:r>
            <a:br>
              <a:rPr lang="en-US" dirty="0"/>
            </a:br>
            <a:r>
              <a:rPr lang="en-US" sz="1200" b="0" i="0" kern="1200" dirty="0">
                <a:solidFill>
                  <a:schemeClr val="tx1"/>
                </a:solidFill>
                <a:effectLst/>
                <a:latin typeface="+mn-lt"/>
                <a:ea typeface="+mn-ea"/>
                <a:cs typeface="+mn-cs"/>
              </a:rPr>
              <a:t>Along with the direct effects of the tsunami, many people were affected by </a:t>
            </a:r>
            <a:r>
              <a:rPr lang="en-US" sz="1200" b="0" i="0" u="none" strike="noStrike" kern="1200" dirty="0">
                <a:solidFill>
                  <a:schemeClr val="tx1"/>
                </a:solidFill>
                <a:effectLst/>
                <a:latin typeface="+mn-lt"/>
                <a:ea typeface="+mn-ea"/>
                <a:cs typeface="+mn-cs"/>
              </a:rPr>
              <a:t>disease</a:t>
            </a:r>
            <a:r>
              <a:rPr lang="en-US" sz="1200" b="0" i="0" kern="1200" dirty="0">
                <a:solidFill>
                  <a:schemeClr val="tx1"/>
                </a:solidFill>
                <a:effectLst/>
                <a:latin typeface="+mn-lt"/>
                <a:ea typeface="+mn-ea"/>
                <a:cs typeface="+mn-cs"/>
              </a:rPr>
              <a:t>, lack of </a:t>
            </a:r>
            <a:r>
              <a:rPr lang="en-US" sz="1200" b="0" i="0" u="none" strike="noStrike" kern="1200" dirty="0">
                <a:solidFill>
                  <a:schemeClr val="tx1"/>
                </a:solidFill>
                <a:effectLst/>
                <a:latin typeface="+mn-lt"/>
                <a:ea typeface="+mn-ea"/>
                <a:cs typeface="+mn-cs"/>
              </a:rPr>
              <a:t>shelter</a:t>
            </a:r>
            <a:r>
              <a:rPr lang="en-US" sz="1200" b="0" i="0" kern="1200" dirty="0">
                <a:solidFill>
                  <a:schemeClr val="tx1"/>
                </a:solidFill>
                <a:effectLst/>
                <a:latin typeface="+mn-lt"/>
                <a:ea typeface="+mn-ea"/>
                <a:cs typeface="+mn-cs"/>
              </a:rPr>
              <a:t>, and </a:t>
            </a:r>
            <a:r>
              <a:rPr lang="en-US" sz="1200" b="0" i="0" u="none" strike="noStrike" kern="1200" dirty="0">
                <a:solidFill>
                  <a:schemeClr val="tx1"/>
                </a:solidFill>
                <a:effectLst/>
                <a:latin typeface="+mn-lt"/>
                <a:ea typeface="+mn-ea"/>
                <a:cs typeface="+mn-cs"/>
              </a:rPr>
              <a:t>inadequate</a:t>
            </a:r>
            <a:r>
              <a:rPr lang="en-US" sz="1200" b="0" i="0" kern="1200" dirty="0">
                <a:solidFill>
                  <a:schemeClr val="tx1"/>
                </a:solidFill>
                <a:effectLst/>
                <a:latin typeface="+mn-lt"/>
                <a:ea typeface="+mn-ea"/>
                <a:cs typeface="+mn-cs"/>
              </a:rPr>
              <a:t> </a:t>
            </a:r>
            <a:r>
              <a:rPr lang="en-US" sz="1200" b="0" i="0" u="none" strike="noStrike" kern="1200" dirty="0">
                <a:solidFill>
                  <a:schemeClr val="tx1"/>
                </a:solidFill>
                <a:effectLst/>
                <a:latin typeface="+mn-lt"/>
                <a:ea typeface="+mn-ea"/>
                <a:cs typeface="+mn-cs"/>
              </a:rPr>
              <a:t>nutrition</a:t>
            </a:r>
            <a:r>
              <a:rPr lang="en-US" sz="1200" b="0" i="0" kern="1200" dirty="0">
                <a:solidFill>
                  <a:schemeClr val="tx1"/>
                </a:solidFill>
                <a:effectLst/>
                <a:latin typeface="+mn-lt"/>
                <a:ea typeface="+mn-ea"/>
                <a:cs typeface="+mn-cs"/>
              </a:rPr>
              <a:t> in the aftermath of the </a:t>
            </a:r>
            <a:r>
              <a:rPr lang="en-US" sz="1200" b="0" i="0" u="none" strike="noStrike" kern="1200" dirty="0">
                <a:solidFill>
                  <a:schemeClr val="tx1"/>
                </a:solidFill>
                <a:effectLst/>
                <a:latin typeface="+mn-lt"/>
                <a:ea typeface="+mn-ea"/>
                <a:cs typeface="+mn-cs"/>
              </a:rPr>
              <a:t>disaster</a:t>
            </a:r>
            <a:r>
              <a:rPr lang="en-US" sz="1200" b="0" i="0" kern="1200" dirty="0">
                <a:solidFill>
                  <a:schemeClr val="tx1"/>
                </a:solidFill>
                <a:effectLst/>
                <a:latin typeface="+mn-lt"/>
                <a:ea typeface="+mn-ea"/>
                <a:cs typeface="+mn-cs"/>
              </a:rPr>
              <a:t>.</a:t>
            </a:r>
            <a:endParaRPr lang="en-US" dirty="0"/>
          </a:p>
        </p:txBody>
      </p:sp>
      <p:sp>
        <p:nvSpPr>
          <p:cNvPr id="4" name="Slide Number Placeholder 3"/>
          <p:cNvSpPr>
            <a:spLocks noGrp="1"/>
          </p:cNvSpPr>
          <p:nvPr>
            <p:ph type="sldNum" sz="quarter" idx="5"/>
          </p:nvPr>
        </p:nvSpPr>
        <p:spPr/>
        <p:txBody>
          <a:bodyPr/>
          <a:lstStyle/>
          <a:p>
            <a:fld id="{21219B46-245A-4EC4-AA51-6281B94D699D}" type="slidenum">
              <a:rPr lang="en-US" smtClean="0"/>
              <a:t>6</a:t>
            </a:fld>
            <a:endParaRPr lang="en-US"/>
          </a:p>
        </p:txBody>
      </p:sp>
    </p:spTree>
    <p:extLst>
      <p:ext uri="{BB962C8B-B14F-4D97-AF65-F5344CB8AC3E}">
        <p14:creationId xmlns:p14="http://schemas.microsoft.com/office/powerpoint/2010/main" val="3313301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Why do you suppose I chose pictures of building and roadways?</a:t>
            </a:r>
          </a:p>
        </p:txBody>
      </p:sp>
      <p:sp>
        <p:nvSpPr>
          <p:cNvPr id="4" name="Slide Number Placeholder 3"/>
          <p:cNvSpPr>
            <a:spLocks noGrp="1"/>
          </p:cNvSpPr>
          <p:nvPr>
            <p:ph type="sldNum" sz="quarter" idx="5"/>
          </p:nvPr>
        </p:nvSpPr>
        <p:spPr/>
        <p:txBody>
          <a:bodyPr/>
          <a:lstStyle/>
          <a:p>
            <a:fld id="{21219B46-245A-4EC4-AA51-6281B94D699D}" type="slidenum">
              <a:rPr lang="en-US" smtClean="0"/>
              <a:t>8</a:t>
            </a:fld>
            <a:endParaRPr lang="en-US"/>
          </a:p>
        </p:txBody>
      </p:sp>
    </p:spTree>
    <p:extLst>
      <p:ext uri="{BB962C8B-B14F-4D97-AF65-F5344CB8AC3E}">
        <p14:creationId xmlns:p14="http://schemas.microsoft.com/office/powerpoint/2010/main" val="683865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know it as the power we use in our homes, the water we drink, the transportation that moves us, the stores we shop in, the bridges that connect us, and the communication systems we rely on to stay in touch with friends and family. More broadly, critical infrastructure refers to the assets, systems, and networks, whether physical or virtual, so vital to the United States that their incapacitation or destruction would have a debilitating effect on our Nation’s way of life.</a:t>
            </a:r>
          </a:p>
          <a:p>
            <a:r>
              <a:rPr lang="en-US" dirty="0"/>
              <a:t>Does the medical supply chain depend on any of these sectors?</a:t>
            </a:r>
          </a:p>
        </p:txBody>
      </p:sp>
      <p:sp>
        <p:nvSpPr>
          <p:cNvPr id="4" name="Slide Number Placeholder 3"/>
          <p:cNvSpPr>
            <a:spLocks noGrp="1"/>
          </p:cNvSpPr>
          <p:nvPr>
            <p:ph type="sldNum" sz="quarter" idx="5"/>
          </p:nvPr>
        </p:nvSpPr>
        <p:spPr/>
        <p:txBody>
          <a:bodyPr/>
          <a:lstStyle/>
          <a:p>
            <a:fld id="{21219B46-245A-4EC4-AA51-6281B94D699D}" type="slidenum">
              <a:rPr lang="en-US" smtClean="0"/>
              <a:t>9</a:t>
            </a:fld>
            <a:endParaRPr lang="en-US"/>
          </a:p>
        </p:txBody>
      </p:sp>
    </p:spTree>
    <p:extLst>
      <p:ext uri="{BB962C8B-B14F-4D97-AF65-F5344CB8AC3E}">
        <p14:creationId xmlns:p14="http://schemas.microsoft.com/office/powerpoint/2010/main" val="1246656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US" dirty="0"/>
              <a:t>Provide </a:t>
            </a:r>
            <a:r>
              <a:rPr lang="en-US" b="1" dirty="0"/>
              <a:t>necessary services </a:t>
            </a:r>
            <a:r>
              <a:rPr lang="en-US" dirty="0"/>
              <a:t>and goods that support every home, business and sector</a:t>
            </a:r>
          </a:p>
          <a:p>
            <a:pPr lvl="1"/>
            <a:r>
              <a:rPr lang="en-US" b="1" dirty="0"/>
              <a:t>Disruption</a:t>
            </a:r>
            <a:r>
              <a:rPr lang="en-US" dirty="0"/>
              <a:t> of the service has the potential to develop life-threatening situations,  </a:t>
            </a:r>
          </a:p>
          <a:p>
            <a:pPr lvl="1"/>
            <a:r>
              <a:rPr lang="en-US" dirty="0"/>
              <a:t>Involve complex physical and electronic networks - </a:t>
            </a:r>
            <a:r>
              <a:rPr lang="en-US" b="1" dirty="0"/>
              <a:t>interconnected</a:t>
            </a:r>
            <a:r>
              <a:rPr lang="en-US" dirty="0"/>
              <a:t> within &amp; across multiple sectors</a:t>
            </a:r>
          </a:p>
          <a:p>
            <a:pPr lvl="1"/>
            <a:r>
              <a:rPr lang="en-US" dirty="0"/>
              <a:t>Disruption of one lifeline has the potential to effect or disrupt other lifelines in a </a:t>
            </a:r>
            <a:r>
              <a:rPr lang="en-US" b="1" dirty="0"/>
              <a:t>cascading effect</a:t>
            </a:r>
            <a:r>
              <a:rPr lang="en-US" dirty="0"/>
              <a:t>.</a:t>
            </a:r>
          </a:p>
          <a:p>
            <a:endParaRPr lang="en-US" dirty="0"/>
          </a:p>
        </p:txBody>
      </p:sp>
      <p:sp>
        <p:nvSpPr>
          <p:cNvPr id="4" name="Slide Number Placeholder 3"/>
          <p:cNvSpPr>
            <a:spLocks noGrp="1"/>
          </p:cNvSpPr>
          <p:nvPr>
            <p:ph type="sldNum" sz="quarter" idx="5"/>
          </p:nvPr>
        </p:nvSpPr>
        <p:spPr/>
        <p:txBody>
          <a:bodyPr/>
          <a:lstStyle/>
          <a:p>
            <a:fld id="{21219B46-245A-4EC4-AA51-6281B94D699D}" type="slidenum">
              <a:rPr lang="en-US" smtClean="0"/>
              <a:t>10</a:t>
            </a:fld>
            <a:endParaRPr lang="en-US"/>
          </a:p>
        </p:txBody>
      </p:sp>
    </p:spTree>
    <p:extLst>
      <p:ext uri="{BB962C8B-B14F-4D97-AF65-F5344CB8AC3E}">
        <p14:creationId xmlns:p14="http://schemas.microsoft.com/office/powerpoint/2010/main" val="217225312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kern="1200" dirty="0">
                <a:solidFill>
                  <a:schemeClr val="tx1"/>
                </a:solidFill>
                <a:effectLst/>
                <a:latin typeface="+mn-lt"/>
                <a:ea typeface="+mn-ea"/>
                <a:cs typeface="+mn-cs"/>
              </a:rPr>
              <a:t>Modern </a:t>
            </a:r>
            <a:r>
              <a:rPr lang="en-US" sz="1200" b="1" i="0" kern="1200" dirty="0">
                <a:solidFill>
                  <a:schemeClr val="tx1"/>
                </a:solidFill>
                <a:effectLst/>
                <a:latin typeface="+mn-lt"/>
                <a:ea typeface="+mn-ea"/>
                <a:cs typeface="+mn-cs"/>
              </a:rPr>
              <a:t>supply chain mapping</a:t>
            </a:r>
            <a:r>
              <a:rPr lang="en-US" sz="1200" b="0" i="0" kern="1200" dirty="0">
                <a:solidFill>
                  <a:schemeClr val="tx1"/>
                </a:solidFill>
                <a:effectLst/>
                <a:latin typeface="+mn-lt"/>
                <a:ea typeface="+mn-ea"/>
                <a:cs typeface="+mn-cs"/>
              </a:rPr>
              <a:t> is the process of engaging across companies and suppliers to document the exact source of every material, every process and every shipment involved in bringing goods to market. Accurate </a:t>
            </a:r>
            <a:r>
              <a:rPr lang="en-US" sz="1200" b="1" i="0" kern="1200" dirty="0">
                <a:solidFill>
                  <a:schemeClr val="tx1"/>
                </a:solidFill>
                <a:effectLst/>
                <a:latin typeface="+mn-lt"/>
                <a:ea typeface="+mn-ea"/>
                <a:cs typeface="+mn-cs"/>
              </a:rPr>
              <a:t>supply chain mapping</a:t>
            </a:r>
            <a:r>
              <a:rPr lang="en-US" sz="1200" b="0" i="0" kern="1200" dirty="0">
                <a:solidFill>
                  <a:schemeClr val="tx1"/>
                </a:solidFill>
                <a:effectLst/>
                <a:latin typeface="+mn-lt"/>
                <a:ea typeface="+mn-ea"/>
                <a:cs typeface="+mn-cs"/>
              </a:rPr>
              <a:t> only became possible with the rise of online </a:t>
            </a:r>
            <a:r>
              <a:rPr lang="en-US" sz="1200" b="1" i="0" kern="1200" dirty="0">
                <a:solidFill>
                  <a:schemeClr val="tx1"/>
                </a:solidFill>
                <a:effectLst/>
                <a:latin typeface="+mn-lt"/>
                <a:ea typeface="+mn-ea"/>
                <a:cs typeface="+mn-cs"/>
              </a:rPr>
              <a:t>maps</a:t>
            </a:r>
            <a:r>
              <a:rPr lang="en-US" sz="1200" b="0" i="0" kern="1200" dirty="0">
                <a:solidFill>
                  <a:schemeClr val="tx1"/>
                </a:solidFill>
                <a:effectLst/>
                <a:latin typeface="+mn-lt"/>
                <a:ea typeface="+mn-ea"/>
                <a:cs typeface="+mn-cs"/>
              </a:rPr>
              <a:t> and the social web.</a:t>
            </a:r>
            <a:endParaRPr lang="en-US" dirty="0"/>
          </a:p>
        </p:txBody>
      </p:sp>
      <p:sp>
        <p:nvSpPr>
          <p:cNvPr id="4" name="Slide Number Placeholder 3"/>
          <p:cNvSpPr>
            <a:spLocks noGrp="1"/>
          </p:cNvSpPr>
          <p:nvPr>
            <p:ph type="sldNum" sz="quarter" idx="5"/>
          </p:nvPr>
        </p:nvSpPr>
        <p:spPr/>
        <p:txBody>
          <a:bodyPr/>
          <a:lstStyle/>
          <a:p>
            <a:fld id="{21219B46-245A-4EC4-AA51-6281B94D699D}" type="slidenum">
              <a:rPr lang="en-US" smtClean="0"/>
              <a:t>12</a:t>
            </a:fld>
            <a:endParaRPr lang="en-US"/>
          </a:p>
        </p:txBody>
      </p:sp>
    </p:spTree>
    <p:extLst>
      <p:ext uri="{BB962C8B-B14F-4D97-AF65-F5344CB8AC3E}">
        <p14:creationId xmlns:p14="http://schemas.microsoft.com/office/powerpoint/2010/main" val="187611665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219B46-245A-4EC4-AA51-6281B94D699D}" type="slidenum">
              <a:rPr lang="en-US" smtClean="0"/>
              <a:t>14</a:t>
            </a:fld>
            <a:endParaRPr lang="en-US"/>
          </a:p>
        </p:txBody>
      </p:sp>
    </p:spTree>
    <p:extLst>
      <p:ext uri="{BB962C8B-B14F-4D97-AF65-F5344CB8AC3E}">
        <p14:creationId xmlns:p14="http://schemas.microsoft.com/office/powerpoint/2010/main" val="425035507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9" name="Rectangle 8"/>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ctrTitle"/>
          </p:nvPr>
        </p:nvSpPr>
        <p:spPr>
          <a:xfrm>
            <a:off x="1154955" y="2099733"/>
            <a:ext cx="8825658" cy="2677648"/>
          </a:xfrm>
        </p:spPr>
        <p:txBody>
          <a:bodyPr anchor="b"/>
          <a:lstStyle>
            <a:lvl1pPr>
              <a:defRPr sz="5400"/>
            </a:lvl1pPr>
          </a:lstStyle>
          <a:p>
            <a:r>
              <a:rPr lang="en-US"/>
              <a:t>Click to edit Master title style</a:t>
            </a:r>
            <a:endParaRPr lang="en-US" dirty="0"/>
          </a:p>
        </p:txBody>
      </p:sp>
      <p:sp>
        <p:nvSpPr>
          <p:cNvPr id="3" name="Subtitle 2"/>
          <p:cNvSpPr>
            <a:spLocks noGrp="1"/>
          </p:cNvSpPr>
          <p:nvPr>
            <p:ph type="subTitle" idx="1"/>
          </p:nvPr>
        </p:nvSpPr>
        <p:spPr bwMode="gray">
          <a:xfrm>
            <a:off x="1154955" y="4777380"/>
            <a:ext cx="8825658" cy="861420"/>
          </a:xfrm>
        </p:spPr>
        <p:txBody>
          <a:bodyPr anchor="t"/>
          <a:lstStyle>
            <a:lvl1pPr marL="0" indent="0" algn="l">
              <a:buNone/>
              <a:defRPr cap="all">
                <a:solidFill>
                  <a:schemeClr val="accent1">
                    <a:lumMod val="60000"/>
                    <a:lumOff val="4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bwMode="gray">
          <a:xfrm rot="5400000">
            <a:off x="10158984" y="1792224"/>
            <a:ext cx="990599" cy="304799"/>
          </a:xfrm>
        </p:spPr>
        <p:txBody>
          <a:bodyPr anchor="t"/>
          <a:lstStyle>
            <a:lvl1pPr algn="l">
              <a:defRPr b="0" i="0">
                <a:solidFill>
                  <a:schemeClr val="bg1">
                    <a:alpha val="60000"/>
                  </a:schemeClr>
                </a:solidFill>
              </a:defRPr>
            </a:lvl1p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bwMode="gray">
          <a:xfrm rot="5400000">
            <a:off x="8951976" y="3227832"/>
            <a:ext cx="3859795" cy="304801"/>
          </a:xfrm>
        </p:spPr>
        <p:txBody>
          <a:bodyPr/>
          <a:lstStyle>
            <a:lvl1pPr>
              <a:defRPr b="0" i="0">
                <a:solidFill>
                  <a:schemeClr val="bg1">
                    <a:alpha val="60000"/>
                  </a:schemeClr>
                </a:solidFill>
              </a:defRPr>
            </a:lvl1pPr>
          </a:lstStyle>
          <a:p>
            <a:endParaRPr lang="en-US"/>
          </a:p>
        </p:txBody>
      </p:sp>
      <p:sp>
        <p:nvSpPr>
          <p:cNvPr id="11" name="Rectangle 1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12" name="Slide Number Placeholder 5"/>
          <p:cNvSpPr>
            <a:spLocks noGrp="1"/>
          </p:cNvSpPr>
          <p:nvPr>
            <p:ph type="sldNum" sz="quarter" idx="12"/>
          </p:nvPr>
        </p:nvSpPr>
        <p:spPr>
          <a:xfrm>
            <a:off x="10352540" y="295729"/>
            <a:ext cx="838199" cy="767687"/>
          </a:xfrm>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1807918574"/>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3" name="Rectangle 12"/>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4" name="Freeform 5"/>
            <p:cNvSpPr/>
            <p:nvPr/>
          </p:nvSpPr>
          <p:spPr bwMode="gray">
            <a:xfrm rot="10371525">
              <a:off x="263767" y="443825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1" name="Freeform 5"/>
            <p:cNvSpPr/>
            <p:nvPr/>
          </p:nvSpPr>
          <p:spPr bwMode="gray">
            <a:xfrm rot="10800000">
              <a:off x="459506" y="321130"/>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4969927"/>
            <a:ext cx="8825659"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4" y="685800"/>
            <a:ext cx="8825659" cy="3429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5536665"/>
            <a:ext cx="8825658" cy="493712"/>
          </a:xfrm>
        </p:spPr>
        <p:txBody>
          <a:bodyPr>
            <a:normAutofit/>
          </a:bodyPr>
          <a:lstStyle>
            <a:lvl1pPr marL="0" indent="0">
              <a:buNone/>
              <a:defRPr sz="12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DC372-28A5-4FF2-A651-541C57C1C7D0}"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3154958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Title and Caption">
    <p:spTree>
      <p:nvGrpSpPr>
        <p:cNvPr id="1" name=""/>
        <p:cNvGrpSpPr/>
        <p:nvPr/>
      </p:nvGrpSpPr>
      <p:grpSpPr>
        <a:xfrm>
          <a:off x="0" y="0"/>
          <a:ext cx="0" cy="0"/>
          <a:chOff x="0" y="0"/>
          <a:chExt cx="0" cy="0"/>
        </a:xfrm>
      </p:grpSpPr>
      <p:grpSp>
        <p:nvGrpSpPr>
          <p:cNvPr id="7" name="Group 6"/>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Oval 13"/>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Freeform 5"/>
            <p:cNvSpPr/>
            <p:nvPr/>
          </p:nvSpPr>
          <p:spPr bwMode="gray">
            <a:xfrm rot="21010068">
              <a:off x="8490951" y="2714874"/>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7" name="Freeform 5"/>
            <p:cNvSpPr/>
            <p:nvPr/>
          </p:nvSpPr>
          <p:spPr bwMode="gray">
            <a:xfrm>
              <a:off x="455612" y="2801319"/>
              <a:ext cx="11277600" cy="3602637"/>
            </a:xfrm>
            <a:custGeom>
              <a:avLst/>
              <a:gdLst/>
              <a:ahLst/>
              <a:cxnLst/>
              <a:rect l="l" t="t" r="r" b="b"/>
              <a:pathLst>
                <a:path w="10000" h="7946">
                  <a:moveTo>
                    <a:pt x="0" y="0"/>
                  </a:moveTo>
                  <a:lnTo>
                    <a:pt x="0" y="7945"/>
                  </a:lnTo>
                  <a:lnTo>
                    <a:pt x="10000" y="7946"/>
                  </a:lnTo>
                  <a:lnTo>
                    <a:pt x="10000" y="4"/>
                  </a:lnTo>
                  <a:lnTo>
                    <a:pt x="10000" y="4"/>
                  </a:lnTo>
                  <a:lnTo>
                    <a:pt x="9773" y="91"/>
                  </a:lnTo>
                  <a:lnTo>
                    <a:pt x="9547" y="175"/>
                  </a:lnTo>
                  <a:lnTo>
                    <a:pt x="9320" y="256"/>
                  </a:lnTo>
                  <a:lnTo>
                    <a:pt x="9092" y="326"/>
                  </a:lnTo>
                  <a:lnTo>
                    <a:pt x="8865" y="396"/>
                  </a:lnTo>
                  <a:lnTo>
                    <a:pt x="8637" y="462"/>
                  </a:lnTo>
                  <a:lnTo>
                    <a:pt x="8412" y="518"/>
                  </a:lnTo>
                  <a:lnTo>
                    <a:pt x="8184" y="571"/>
                  </a:lnTo>
                  <a:lnTo>
                    <a:pt x="7957" y="620"/>
                  </a:lnTo>
                  <a:lnTo>
                    <a:pt x="7734" y="662"/>
                  </a:lnTo>
                  <a:lnTo>
                    <a:pt x="7508" y="704"/>
                  </a:lnTo>
                  <a:lnTo>
                    <a:pt x="7285" y="739"/>
                  </a:lnTo>
                  <a:lnTo>
                    <a:pt x="7062" y="767"/>
                  </a:lnTo>
                  <a:lnTo>
                    <a:pt x="6840" y="795"/>
                  </a:lnTo>
                  <a:lnTo>
                    <a:pt x="6620" y="819"/>
                  </a:lnTo>
                  <a:lnTo>
                    <a:pt x="6402" y="837"/>
                  </a:lnTo>
                  <a:lnTo>
                    <a:pt x="6184" y="851"/>
                  </a:lnTo>
                  <a:lnTo>
                    <a:pt x="5968" y="865"/>
                  </a:lnTo>
                  <a:lnTo>
                    <a:pt x="5755" y="872"/>
                  </a:lnTo>
                  <a:lnTo>
                    <a:pt x="5542" y="879"/>
                  </a:lnTo>
                  <a:lnTo>
                    <a:pt x="5332" y="882"/>
                  </a:lnTo>
                  <a:lnTo>
                    <a:pt x="5124" y="879"/>
                  </a:lnTo>
                  <a:lnTo>
                    <a:pt x="4918" y="879"/>
                  </a:lnTo>
                  <a:lnTo>
                    <a:pt x="4714" y="872"/>
                  </a:lnTo>
                  <a:lnTo>
                    <a:pt x="4514" y="861"/>
                  </a:lnTo>
                  <a:lnTo>
                    <a:pt x="4316" y="851"/>
                  </a:lnTo>
                  <a:lnTo>
                    <a:pt x="4122" y="840"/>
                  </a:lnTo>
                  <a:lnTo>
                    <a:pt x="3929" y="823"/>
                  </a:lnTo>
                  <a:lnTo>
                    <a:pt x="3739" y="805"/>
                  </a:lnTo>
                  <a:lnTo>
                    <a:pt x="3553" y="788"/>
                  </a:lnTo>
                  <a:lnTo>
                    <a:pt x="3190" y="742"/>
                  </a:lnTo>
                  <a:lnTo>
                    <a:pt x="2842" y="693"/>
                  </a:lnTo>
                  <a:lnTo>
                    <a:pt x="2508" y="641"/>
                  </a:lnTo>
                  <a:lnTo>
                    <a:pt x="2192" y="585"/>
                  </a:lnTo>
                  <a:lnTo>
                    <a:pt x="1890" y="525"/>
                  </a:lnTo>
                  <a:lnTo>
                    <a:pt x="1610" y="462"/>
                  </a:lnTo>
                  <a:lnTo>
                    <a:pt x="1347" y="399"/>
                  </a:lnTo>
                  <a:lnTo>
                    <a:pt x="1105" y="336"/>
                  </a:lnTo>
                  <a:lnTo>
                    <a:pt x="883" y="277"/>
                  </a:lnTo>
                  <a:lnTo>
                    <a:pt x="686" y="221"/>
                  </a:lnTo>
                  <a:lnTo>
                    <a:pt x="508" y="168"/>
                  </a:lnTo>
                  <a:lnTo>
                    <a:pt x="358" y="123"/>
                  </a:lnTo>
                  <a:lnTo>
                    <a:pt x="232" y="81"/>
                  </a:lnTo>
                  <a:lnTo>
                    <a:pt x="59" y="21"/>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48798" y="1063417"/>
            <a:ext cx="8831816" cy="1372986"/>
          </a:xfrm>
        </p:spPr>
        <p:txBody>
          <a:bodyPr/>
          <a:lstStyle>
            <a:lvl1pPr>
              <a:defRPr sz="4000"/>
            </a:lvl1pPr>
          </a:lstStyle>
          <a:p>
            <a:r>
              <a:rPr lang="en-US"/>
              <a:t>Click to edit Master title style</a:t>
            </a:r>
            <a:endParaRPr lang="en-US" dirty="0"/>
          </a:p>
        </p:txBody>
      </p:sp>
      <p:sp>
        <p:nvSpPr>
          <p:cNvPr id="8" name="Text Placeholder 3"/>
          <p:cNvSpPr>
            <a:spLocks noGrp="1"/>
          </p:cNvSpPr>
          <p:nvPr>
            <p:ph type="body" sz="half" idx="2"/>
          </p:nvPr>
        </p:nvSpPr>
        <p:spPr>
          <a:xfrm>
            <a:off x="1154954" y="3543300"/>
            <a:ext cx="8825659" cy="24765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13" name="Rectangle 12"/>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194405856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p:cSld name="Quote with Caption">
    <p:spTree>
      <p:nvGrpSpPr>
        <p:cNvPr id="1" name=""/>
        <p:cNvGrpSpPr/>
        <p:nvPr/>
      </p:nvGrpSpPr>
      <p:grpSpPr>
        <a:xfrm>
          <a:off x="0" y="0"/>
          <a:ext cx="0" cy="0"/>
          <a:chOff x="0" y="0"/>
          <a:chExt cx="0" cy="0"/>
        </a:xfrm>
      </p:grpSpPr>
      <p:grpSp>
        <p:nvGrpSpPr>
          <p:cNvPr id="3" name="Group 2"/>
          <p:cNvGrpSpPr/>
          <p:nvPr/>
        </p:nvGrpSpPr>
        <p:grpSpPr>
          <a:xfrm>
            <a:off x="0" y="0"/>
            <a:ext cx="12192000" cy="6858000"/>
            <a:chOff x="0" y="0"/>
            <a:chExt cx="12192000" cy="6858000"/>
          </a:xfrm>
        </p:grpSpPr>
        <p:sp>
          <p:nvSpPr>
            <p:cNvPr id="17" name="Rectangle 16"/>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Oval 19"/>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5" name="Oval 24"/>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Freeform 5"/>
            <p:cNvSpPr/>
            <p:nvPr/>
          </p:nvSpPr>
          <p:spPr bwMode="gray">
            <a:xfrm rot="21010068">
              <a:off x="8490951" y="41851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8"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16" name="TextBox 15"/>
          <p:cNvSpPr txBox="1"/>
          <p:nvPr/>
        </p:nvSpPr>
        <p:spPr bwMode="gray">
          <a:xfrm>
            <a:off x="881566" y="607336"/>
            <a:ext cx="801912"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13" name="TextBox 12"/>
          <p:cNvSpPr txBox="1"/>
          <p:nvPr/>
        </p:nvSpPr>
        <p:spPr bwMode="gray">
          <a:xfrm>
            <a:off x="9884458" y="2613787"/>
            <a:ext cx="652763" cy="1569660"/>
          </a:xfrm>
          <a:prstGeom prst="rect">
            <a:avLst/>
          </a:prstGeom>
          <a:noFill/>
        </p:spPr>
        <p:txBody>
          <a:bodyPr wrap="square" rtlCol="0">
            <a:spAutoFit/>
          </a:bodyPr>
          <a:lstStyle/>
          <a:p>
            <a:pPr algn="r"/>
            <a:r>
              <a:rPr lang="en-US" sz="9600" b="0" i="0" dirty="0">
                <a:solidFill>
                  <a:schemeClr val="accent1">
                    <a:lumMod val="60000"/>
                    <a:lumOff val="40000"/>
                  </a:schemeClr>
                </a:solidFill>
                <a:latin typeface="Arial"/>
                <a:cs typeface="Arial"/>
              </a:rPr>
              <a:t>”</a:t>
            </a:r>
          </a:p>
        </p:txBody>
      </p:sp>
      <p:sp>
        <p:nvSpPr>
          <p:cNvPr id="2" name="Title 1"/>
          <p:cNvSpPr>
            <a:spLocks noGrp="1"/>
          </p:cNvSpPr>
          <p:nvPr>
            <p:ph type="title"/>
          </p:nvPr>
        </p:nvSpPr>
        <p:spPr>
          <a:xfrm>
            <a:off x="1581878" y="982134"/>
            <a:ext cx="8453906" cy="2696632"/>
          </a:xfrm>
        </p:spPr>
        <p:txBody>
          <a:bodyPr/>
          <a:lstStyle>
            <a:lvl1pPr>
              <a:defRPr sz="4000"/>
            </a:lvl1pPr>
          </a:lstStyle>
          <a:p>
            <a:r>
              <a:rPr lang="en-US"/>
              <a:t>Click to edit Master title style</a:t>
            </a:r>
            <a:endParaRPr lang="en-US" dirty="0"/>
          </a:p>
        </p:txBody>
      </p:sp>
      <p:sp>
        <p:nvSpPr>
          <p:cNvPr id="14" name="Text Placeholder 3"/>
          <p:cNvSpPr>
            <a:spLocks noGrp="1"/>
          </p:cNvSpPr>
          <p:nvPr>
            <p:ph type="body" sz="half" idx="13"/>
          </p:nvPr>
        </p:nvSpPr>
        <p:spPr bwMode="gray">
          <a:xfrm>
            <a:off x="1945945" y="3678766"/>
            <a:ext cx="7731219" cy="342174"/>
          </a:xfrm>
        </p:spPr>
        <p:txBody>
          <a:bodyPr anchor="t">
            <a:normAutofit/>
          </a:bodyPr>
          <a:lstStyle>
            <a:lvl1pPr marL="0" indent="0">
              <a:buNone/>
              <a:defRPr lang="en-US" sz="1400" b="0" i="0" kern="1200" cap="small" dirty="0">
                <a:solidFill>
                  <a:schemeClr val="accent1">
                    <a:lumMod val="60000"/>
                    <a:lumOff val="40000"/>
                  </a:schemeClr>
                </a:solidFill>
                <a:latin typeface="+mn-lt"/>
                <a:ea typeface="+mn-ea"/>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 name="Text Placeholder 3"/>
          <p:cNvSpPr>
            <a:spLocks noGrp="1"/>
          </p:cNvSpPr>
          <p:nvPr>
            <p:ph type="body" sz="half" idx="2"/>
          </p:nvPr>
        </p:nvSpPr>
        <p:spPr>
          <a:xfrm>
            <a:off x="1154954" y="5029199"/>
            <a:ext cx="9244897" cy="997857"/>
          </a:xfrm>
        </p:spPr>
        <p:txBody>
          <a:bodyPr anchor="ct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19" name="Rectangle 18"/>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28102305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Name Card">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1" name="Rectangle 10"/>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3" name="Freeform 5"/>
            <p:cNvSpPr/>
            <p:nvPr/>
          </p:nvSpPr>
          <p:spPr bwMode="gray">
            <a:xfrm rot="21010068">
              <a:off x="8490951" y="4193583"/>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8" name="Freeform 5"/>
            <p:cNvSpPr/>
            <p:nvPr/>
          </p:nvSpPr>
          <p:spPr bwMode="gray">
            <a:xfrm>
              <a:off x="455612" y="4241801"/>
              <a:ext cx="11277600" cy="2337161"/>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370667"/>
            <a:ext cx="8825660" cy="1822514"/>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5024967"/>
            <a:ext cx="8825659" cy="860400"/>
          </a:xfrm>
        </p:spPr>
        <p:txBody>
          <a:bodyPr anchor="t"/>
          <a:lstStyle>
            <a:lvl1pPr marL="0" indent="0" algn="l">
              <a:buNone/>
              <a:defRPr sz="2000" cap="none">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10321240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2603502"/>
            <a:ext cx="314187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1154953" y="3179764"/>
            <a:ext cx="314187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12721" y="2603500"/>
            <a:ext cx="3147009"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4512721" y="3179763"/>
            <a:ext cx="3147009"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888135" y="2603501"/>
            <a:ext cx="3145730"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888329" y="3179762"/>
            <a:ext cx="3145536" cy="2847293"/>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440397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77240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EDC372-28A5-4FF2-A651-541C57C1C7D0}"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332456488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lvl1pPr>
              <a:defRPr sz="3600"/>
            </a:lvl1pPr>
          </a:lstStyle>
          <a:p>
            <a:r>
              <a:rPr lang="en-US"/>
              <a:t>Click to edit Master title style</a:t>
            </a:r>
            <a:endParaRPr lang="en-US" dirty="0"/>
          </a:p>
        </p:txBody>
      </p:sp>
      <p:sp>
        <p:nvSpPr>
          <p:cNvPr id="3" name="Text Placeholder 2"/>
          <p:cNvSpPr>
            <a:spLocks noGrp="1"/>
          </p:cNvSpPr>
          <p:nvPr>
            <p:ph type="body" idx="1"/>
          </p:nvPr>
        </p:nvSpPr>
        <p:spPr>
          <a:xfrm>
            <a:off x="1154954" y="4532844"/>
            <a:ext cx="3050438"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Picture Placeholder 2"/>
          <p:cNvSpPr>
            <a:spLocks noGrp="1" noChangeAspect="1"/>
          </p:cNvSpPr>
          <p:nvPr>
            <p:ph type="pic" idx="15"/>
          </p:nvPr>
        </p:nvSpPr>
        <p:spPr>
          <a:xfrm>
            <a:off x="1334553"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1154954" y="5109106"/>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4568865" y="4532844"/>
            <a:ext cx="3050438" cy="576263"/>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1" name="Picture Placeholder 2"/>
          <p:cNvSpPr>
            <a:spLocks noGrp="1" noChangeAspect="1"/>
          </p:cNvSpPr>
          <p:nvPr>
            <p:ph type="pic" idx="21"/>
          </p:nvPr>
        </p:nvSpPr>
        <p:spPr>
          <a:xfrm>
            <a:off x="4748462" y="2603500"/>
            <a:ext cx="2691243"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4570172" y="5109105"/>
            <a:ext cx="3050438"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982775" y="4532845"/>
            <a:ext cx="3051095" cy="576262"/>
          </a:xfrm>
        </p:spPr>
        <p:txBody>
          <a:bodyPr anchor="b">
            <a:noAutofit/>
          </a:bodyPr>
          <a:lstStyle>
            <a:lvl1pPr marL="0" indent="0">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2" name="Picture Placeholder 2"/>
          <p:cNvSpPr>
            <a:spLocks noGrp="1" noChangeAspect="1"/>
          </p:cNvSpPr>
          <p:nvPr>
            <p:ph type="pic" idx="22"/>
          </p:nvPr>
        </p:nvSpPr>
        <p:spPr>
          <a:xfrm>
            <a:off x="8163031" y="2603500"/>
            <a:ext cx="2691242" cy="159151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982775" y="5109104"/>
            <a:ext cx="3051096" cy="917952"/>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43" name="Straight Connector 42"/>
          <p:cNvCxnSpPr/>
          <p:nvPr/>
        </p:nvCxnSpPr>
        <p:spPr>
          <a:xfrm>
            <a:off x="4405831"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44" name="Straight Connector 43"/>
          <p:cNvCxnSpPr/>
          <p:nvPr/>
        </p:nvCxnSpPr>
        <p:spPr>
          <a:xfrm>
            <a:off x="7797802" y="2569633"/>
            <a:ext cx="0" cy="3492499"/>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6"/>
          <p:cNvSpPr>
            <a:spLocks noGrp="1"/>
          </p:cNvSpPr>
          <p:nvPr>
            <p:ph type="dt" sz="half" idx="10"/>
          </p:nvPr>
        </p:nvSpPr>
        <p:spPr/>
        <p:txBody>
          <a:bodyPr/>
          <a:lstStyle/>
          <a:p>
            <a:fld id="{60EDC372-28A5-4FF2-A651-541C57C1C7D0}" type="datetimeFigureOut">
              <a:rPr lang="en-US" smtClean="0"/>
              <a:t>10/17/2019</a:t>
            </a:fld>
            <a:endParaRPr lang="en-US"/>
          </a:p>
        </p:txBody>
      </p:sp>
      <p:sp>
        <p:nvSpPr>
          <p:cNvPr id="8" name="Footer Placeholder 7"/>
          <p:cNvSpPr>
            <a:spLocks noGrp="1"/>
          </p:cNvSpPr>
          <p:nvPr>
            <p:ph type="ftr" sz="quarter" idx="11"/>
          </p:nvPr>
        </p:nvSpPr>
        <p:spPr>
          <a:xfrm>
            <a:off x="561111" y="6391838"/>
            <a:ext cx="3644282" cy="304801"/>
          </a:xfrm>
        </p:spPr>
        <p:txBody>
          <a:bodyPr/>
          <a:lstStyle/>
          <a:p>
            <a:endParaRPr lang="en-US"/>
          </a:p>
        </p:txBody>
      </p:sp>
      <p:sp>
        <p:nvSpPr>
          <p:cNvPr id="9" name="Slide Number Placeholder 8"/>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14265673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1154954" y="973668"/>
            <a:ext cx="8825659" cy="706964"/>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1154954" y="2603500"/>
            <a:ext cx="8825659" cy="3416300"/>
          </a:xfrm>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95439" y="6391838"/>
            <a:ext cx="990599" cy="304799"/>
          </a:xfrm>
        </p:spPr>
        <p:txBody>
          <a:body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29930567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2" name="Rectangle 11"/>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Oval 14"/>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7" name="Rectangle 6"/>
            <p:cNvSpPr/>
            <p:nvPr/>
          </p:nvSpPr>
          <p:spPr bwMode="gray">
            <a:xfrm>
              <a:off x="414867" y="402165"/>
              <a:ext cx="6510866"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7" name="Freeform 5"/>
            <p:cNvSpPr/>
            <p:nvPr/>
          </p:nvSpPr>
          <p:spPr bwMode="gray">
            <a:xfrm rot="5101749">
              <a:off x="6294738" y="457773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0" name="Freeform 5"/>
            <p:cNvSpPr/>
            <p:nvPr/>
          </p:nvSpPr>
          <p:spPr bwMode="gray">
            <a:xfrm rot="5400000">
              <a:off x="44492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3"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Vertical Title 1"/>
          <p:cNvSpPr>
            <a:spLocks noGrp="1"/>
          </p:cNvSpPr>
          <p:nvPr>
            <p:ph type="title" orient="vert"/>
          </p:nvPr>
        </p:nvSpPr>
        <p:spPr>
          <a:xfrm>
            <a:off x="8585235" y="1278467"/>
            <a:ext cx="1409965" cy="4748590"/>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1154954" y="1278467"/>
            <a:ext cx="6256025" cy="474859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10653104" y="6391838"/>
            <a:ext cx="992135" cy="304799"/>
          </a:xfrm>
        </p:spPr>
        <p:txBody>
          <a:body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18234604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1154954" y="2603500"/>
            <a:ext cx="8825659" cy="341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32304895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bwMode="gray">
            <a:xfrm>
              <a:off x="7289800" y="402165"/>
              <a:ext cx="44788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5"/>
            <p:cNvSpPr/>
            <p:nvPr/>
          </p:nvSpPr>
          <p:spPr bwMode="gray">
            <a:xfrm rot="16200000">
              <a:off x="3787244"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2" name="Freeform 5"/>
            <p:cNvSpPr/>
            <p:nvPr/>
          </p:nvSpPr>
          <p:spPr bwMode="gray">
            <a:xfrm rot="15922489">
              <a:off x="4698352"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4" y="2677645"/>
            <a:ext cx="4351025" cy="2283824"/>
          </a:xfrm>
        </p:spPr>
        <p:txBody>
          <a:bodyPr anchor="ctr"/>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6895559" y="2677644"/>
            <a:ext cx="3757545" cy="2283824"/>
          </a:xfrm>
        </p:spPr>
        <p:txBody>
          <a:bodyPr anchor="ctr"/>
          <a:lstStyle>
            <a:lvl1pPr marL="0" indent="0" algn="l">
              <a:buNone/>
              <a:defRPr sz="2000" cap="all">
                <a:solidFill>
                  <a:schemeClr val="accent1">
                    <a:lumMod val="60000"/>
                    <a:lumOff val="4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60EDC372-28A5-4FF2-A651-541C57C1C7D0}" type="datetimeFigureOut">
              <a:rPr lang="en-US" smtClean="0"/>
              <a:t>10/17/2019</a:t>
            </a:fld>
            <a:endParaRPr lang="en-US"/>
          </a:p>
        </p:txBody>
      </p:sp>
      <p:sp>
        <p:nvSpPr>
          <p:cNvPr id="5" name="Footer Placeholder 4"/>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28329350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54954" y="2603500"/>
            <a:ext cx="4825158" cy="3416301"/>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08712" y="2603500"/>
            <a:ext cx="4825159" cy="3416300"/>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60EDC372-28A5-4FF2-A651-541C57C1C7D0}"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35582862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54954" y="2603500"/>
            <a:ext cx="4825157"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54954" y="3179762"/>
            <a:ext cx="4825158" cy="2840039"/>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08712" y="2603500"/>
            <a:ext cx="482515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08712" y="3179762"/>
            <a:ext cx="4825159" cy="2840039"/>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0EDC372-28A5-4FF2-A651-541C57C1C7D0}" type="datetimeFigureOut">
              <a:rPr lang="en-US" smtClean="0"/>
              <a:t>10/17/2019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152273639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9" name="Title 1"/>
          <p:cNvSpPr>
            <a:spLocks noGrp="1"/>
          </p:cNvSpPr>
          <p:nvPr>
            <p:ph type="title"/>
          </p:nvPr>
        </p:nvSpPr>
        <p:spPr>
          <a:xfrm>
            <a:off x="1154954" y="973668"/>
            <a:ext cx="8761413" cy="706964"/>
          </a:xfrm>
        </p:spPr>
        <p:txBody>
          <a:bodyPr/>
          <a:lstStyle>
            <a:lvl1pPr>
              <a:defRPr/>
            </a:lvl1p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60EDC372-28A5-4FF2-A651-541C57C1C7D0}" type="datetimeFigureOut">
              <a:rPr lang="en-US" smtClean="0"/>
              <a:t>10/17/2019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32865942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EDC372-28A5-4FF2-A651-541C57C1C7D0}" type="datetimeFigureOut">
              <a:rPr lang="en-US" smtClean="0"/>
              <a:t>10/17/2019</a:t>
            </a:fld>
            <a:endParaRPr lang="en-US"/>
          </a:p>
        </p:txBody>
      </p:sp>
      <p:sp>
        <p:nvSpPr>
          <p:cNvPr id="3" name="Footer Placeholder 2"/>
          <p:cNvSpPr>
            <a:spLocks noGrp="1"/>
          </p:cNvSpPr>
          <p:nvPr>
            <p:ph type="ftr" sz="quarter" idx="11"/>
          </p:nvPr>
        </p:nvSpPr>
        <p:spPr/>
        <p:txBody>
          <a:bodyPr/>
          <a:lstStyle/>
          <a:p>
            <a:endParaRPr lang="en-US"/>
          </a:p>
        </p:txBody>
      </p:sp>
      <p:sp>
        <p:nvSpPr>
          <p:cNvPr id="7" name="Rectangle 6"/>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4" name="Slide Number Placeholder 3"/>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3745758163"/>
      </p:ext>
    </p:extLst>
  </p:cSld>
  <p:clrMapOvr>
    <a:masterClrMapping/>
  </p:clrMapOvr>
  <p:extLst>
    <p:ext uri="{DCECCB84-F9BA-43D5-87BE-67443E8EF086}">
      <p15:sldGuideLst xmlns:p15="http://schemas.microsoft.com/office/powerpoint/2012/main"/>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2" name="Oval 21"/>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5713412" y="402165"/>
              <a:ext cx="6055253"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18" name="Freeform 5"/>
            <p:cNvSpPr/>
            <p:nvPr/>
          </p:nvSpPr>
          <p:spPr bwMode="gray">
            <a:xfrm rot="15922489">
              <a:off x="3140485"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2229377"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295400"/>
            <a:ext cx="2793158" cy="16002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781146" y="1447800"/>
            <a:ext cx="5190066" cy="4572000"/>
          </a:xfrm>
        </p:spPr>
        <p:txBody>
          <a:bodyPr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bwMode="gray">
          <a:xfrm>
            <a:off x="1154954" y="3129280"/>
            <a:ext cx="2793158" cy="2895599"/>
          </a:xfrm>
        </p:spPr>
        <p:txBody>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DC372-28A5-4FF2-A651-541C57C1C7D0}"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2410708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9" name="Group 8"/>
          <p:cNvGrpSpPr/>
          <p:nvPr/>
        </p:nvGrpSpPr>
        <p:grpSpPr>
          <a:xfrm>
            <a:off x="0" y="0"/>
            <a:ext cx="12192000" cy="6858000"/>
            <a:chOff x="0" y="0"/>
            <a:chExt cx="12192000" cy="6858000"/>
          </a:xfrm>
        </p:grpSpPr>
        <p:sp>
          <p:nvSpPr>
            <p:cNvPr id="14" name="Rectangle 13"/>
            <p:cNvSpPr/>
            <p:nvPr/>
          </p:nvSpPr>
          <p:spPr>
            <a:xfrm>
              <a:off x="0" y="0"/>
              <a:ext cx="12192000" cy="6858000"/>
            </a:xfrm>
            <a:prstGeom prst="rect">
              <a:avLst/>
            </a:prstGeom>
            <a:blipFill>
              <a:blip r:embed="rId2">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Oval 16"/>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Oval 18"/>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bwMode="gray">
            <a:xfrm>
              <a:off x="6172200" y="402165"/>
              <a:ext cx="5596465" cy="605367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5"/>
            <p:cNvSpPr/>
            <p:nvPr/>
          </p:nvSpPr>
          <p:spPr bwMode="gray">
            <a:xfrm rot="15922489">
              <a:off x="4203594" y="1826078"/>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2" name="Freeform 5"/>
            <p:cNvSpPr/>
            <p:nvPr/>
          </p:nvSpPr>
          <p:spPr bwMode="gray">
            <a:xfrm rot="16200000">
              <a:off x="3295432" y="2801721"/>
              <a:ext cx="6053670" cy="1254558"/>
            </a:xfrm>
            <a:custGeom>
              <a:avLst/>
              <a:gdLst/>
              <a:ahLst/>
              <a:cxnLst/>
              <a:rect l="l" t="t" r="r" b="b"/>
              <a:pathLst>
                <a:path w="10000" h="8000">
                  <a:moveTo>
                    <a:pt x="0" y="0"/>
                  </a:moveTo>
                  <a:lnTo>
                    <a:pt x="0" y="7970"/>
                  </a:lnTo>
                  <a:lnTo>
                    <a:pt x="10000" y="8000"/>
                  </a:lnTo>
                  <a:lnTo>
                    <a:pt x="10000" y="7"/>
                  </a:lnTo>
                  <a:lnTo>
                    <a:pt x="10000" y="7"/>
                  </a:lnTo>
                  <a:lnTo>
                    <a:pt x="9773" y="156"/>
                  </a:lnTo>
                  <a:lnTo>
                    <a:pt x="9547" y="298"/>
                  </a:lnTo>
                  <a:lnTo>
                    <a:pt x="9320" y="437"/>
                  </a:lnTo>
                  <a:lnTo>
                    <a:pt x="9092" y="556"/>
                  </a:lnTo>
                  <a:lnTo>
                    <a:pt x="8865" y="676"/>
                  </a:lnTo>
                  <a:lnTo>
                    <a:pt x="8637" y="788"/>
                  </a:lnTo>
                  <a:lnTo>
                    <a:pt x="8412" y="884"/>
                  </a:lnTo>
                  <a:lnTo>
                    <a:pt x="8184" y="975"/>
                  </a:lnTo>
                  <a:lnTo>
                    <a:pt x="7957" y="1058"/>
                  </a:lnTo>
                  <a:lnTo>
                    <a:pt x="7734" y="1130"/>
                  </a:lnTo>
                  <a:lnTo>
                    <a:pt x="7508" y="1202"/>
                  </a:lnTo>
                  <a:lnTo>
                    <a:pt x="7285" y="1262"/>
                  </a:lnTo>
                  <a:lnTo>
                    <a:pt x="7062" y="1309"/>
                  </a:lnTo>
                  <a:lnTo>
                    <a:pt x="6840" y="1358"/>
                  </a:lnTo>
                  <a:lnTo>
                    <a:pt x="6620" y="1399"/>
                  </a:lnTo>
                  <a:lnTo>
                    <a:pt x="6402" y="1428"/>
                  </a:lnTo>
                  <a:lnTo>
                    <a:pt x="6184" y="1453"/>
                  </a:lnTo>
                  <a:lnTo>
                    <a:pt x="5968" y="1477"/>
                  </a:lnTo>
                  <a:lnTo>
                    <a:pt x="5755" y="1488"/>
                  </a:lnTo>
                  <a:lnTo>
                    <a:pt x="5542" y="1500"/>
                  </a:lnTo>
                  <a:lnTo>
                    <a:pt x="5332" y="1506"/>
                  </a:lnTo>
                  <a:lnTo>
                    <a:pt x="5124" y="1500"/>
                  </a:lnTo>
                  <a:lnTo>
                    <a:pt x="4918" y="1500"/>
                  </a:lnTo>
                  <a:lnTo>
                    <a:pt x="4714" y="1488"/>
                  </a:lnTo>
                  <a:lnTo>
                    <a:pt x="4514" y="1470"/>
                  </a:lnTo>
                  <a:lnTo>
                    <a:pt x="4316" y="1453"/>
                  </a:lnTo>
                  <a:lnTo>
                    <a:pt x="4122" y="1434"/>
                  </a:lnTo>
                  <a:lnTo>
                    <a:pt x="3929" y="1405"/>
                  </a:lnTo>
                  <a:lnTo>
                    <a:pt x="3739" y="1374"/>
                  </a:lnTo>
                  <a:lnTo>
                    <a:pt x="3553" y="1346"/>
                  </a:lnTo>
                  <a:lnTo>
                    <a:pt x="3190" y="1267"/>
                  </a:lnTo>
                  <a:lnTo>
                    <a:pt x="2842" y="1183"/>
                  </a:lnTo>
                  <a:lnTo>
                    <a:pt x="2508" y="1095"/>
                  </a:lnTo>
                  <a:lnTo>
                    <a:pt x="2192" y="998"/>
                  </a:lnTo>
                  <a:lnTo>
                    <a:pt x="1890" y="897"/>
                  </a:lnTo>
                  <a:lnTo>
                    <a:pt x="1610" y="788"/>
                  </a:lnTo>
                  <a:lnTo>
                    <a:pt x="1347" y="681"/>
                  </a:lnTo>
                  <a:lnTo>
                    <a:pt x="1105" y="574"/>
                  </a:lnTo>
                  <a:lnTo>
                    <a:pt x="883" y="473"/>
                  </a:lnTo>
                  <a:lnTo>
                    <a:pt x="686" y="377"/>
                  </a:lnTo>
                  <a:lnTo>
                    <a:pt x="508" y="286"/>
                  </a:lnTo>
                  <a:lnTo>
                    <a:pt x="358" y="210"/>
                  </a:lnTo>
                  <a:lnTo>
                    <a:pt x="232" y="138"/>
                  </a:lnTo>
                  <a:lnTo>
                    <a:pt x="59" y="35"/>
                  </a:lnTo>
                  <a:lnTo>
                    <a:pt x="0" y="0"/>
                  </a:lnTo>
                  <a:lnTo>
                    <a:pt x="0" y="0"/>
                  </a:lnTo>
                  <a:close/>
                </a:path>
              </a:pathLst>
            </a:custGeom>
            <a:solidFill>
              <a:schemeClr val="bg1"/>
            </a:solidFill>
            <a:ln>
              <a:noFill/>
            </a:ln>
          </p:spPr>
        </p:sp>
        <p:sp>
          <p:nvSpPr>
            <p:cNvPr id="15"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1"/>
          <p:cNvSpPr>
            <a:spLocks noGrp="1"/>
          </p:cNvSpPr>
          <p:nvPr>
            <p:ph type="title"/>
          </p:nvPr>
        </p:nvSpPr>
        <p:spPr>
          <a:xfrm>
            <a:off x="1154955" y="1693333"/>
            <a:ext cx="3865134" cy="1735667"/>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547870" y="1143000"/>
            <a:ext cx="3227193"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marL="0" lvl="0" indent="0" algn="ctr">
              <a:buNone/>
            </a:pPr>
            <a:r>
              <a:rPr lang="en-US"/>
              <a:t>Click icon to add picture</a:t>
            </a:r>
            <a:endParaRPr lang="en-US" dirty="0"/>
          </a:p>
        </p:txBody>
      </p:sp>
      <p:sp>
        <p:nvSpPr>
          <p:cNvPr id="4" name="Text Placeholder 3"/>
          <p:cNvSpPr>
            <a:spLocks noGrp="1"/>
          </p:cNvSpPr>
          <p:nvPr>
            <p:ph type="body" sz="half" idx="2"/>
          </p:nvPr>
        </p:nvSpPr>
        <p:spPr bwMode="gray">
          <a:xfrm>
            <a:off x="1154954" y="3657600"/>
            <a:ext cx="3859212" cy="1371600"/>
          </a:xfrm>
        </p:spPr>
        <p:txBody>
          <a:bodyPr>
            <a:normAutofit/>
          </a:bodyPr>
          <a:lstStyle>
            <a:lvl1pPr marL="0" indent="0">
              <a:buNone/>
              <a:defRPr sz="1400">
                <a:solidFill>
                  <a:schemeClr val="accent1">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0EDC372-28A5-4FF2-A651-541C57C1C7D0}" type="datetimeFigureOut">
              <a:rPr lang="en-US" smtClean="0"/>
              <a:t>10/17/2019</a:t>
            </a:fld>
            <a:endParaRPr lang="en-US"/>
          </a:p>
        </p:txBody>
      </p:sp>
      <p:sp>
        <p:nvSpPr>
          <p:cNvPr id="6" name="Footer Placeholder 5"/>
          <p:cNvSpPr>
            <a:spLocks noGrp="1"/>
          </p:cNvSpPr>
          <p:nvPr>
            <p:ph type="ftr" sz="quarter" idx="11"/>
          </p:nvPr>
        </p:nvSpPr>
        <p:spPr/>
        <p:txBody>
          <a:bodyPr/>
          <a:lstStyle/>
          <a:p>
            <a:endParaRPr lang="en-US"/>
          </a:p>
        </p:txBody>
      </p:sp>
      <p:sp>
        <p:nvSpPr>
          <p:cNvPr id="16" name="Rectangle 15"/>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7" name="Slide Number Placeholder 6"/>
          <p:cNvSpPr>
            <a:spLocks noGrp="1"/>
          </p:cNvSpPr>
          <p:nvPr>
            <p:ph type="sldNum" sz="quarter" idx="12"/>
          </p:nvPr>
        </p:nvSpPr>
        <p:spPr/>
        <p:txBody>
          <a:bodyPr/>
          <a:lstStyle/>
          <a:p>
            <a:fld id="{8A9244C4-0D4E-4097-A061-B2824E43865A}" type="slidenum">
              <a:rPr lang="en-US" smtClean="0"/>
              <a:t>‹#›</a:t>
            </a:fld>
            <a:endParaRPr lang="en-US"/>
          </a:p>
        </p:txBody>
      </p:sp>
    </p:spTree>
    <p:extLst>
      <p:ext uri="{BB962C8B-B14F-4D97-AF65-F5344CB8AC3E}">
        <p14:creationId xmlns:p14="http://schemas.microsoft.com/office/powerpoint/2010/main" val="249347500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jpe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8" name="Group 7"/>
          <p:cNvGrpSpPr/>
          <p:nvPr/>
        </p:nvGrpSpPr>
        <p:grpSpPr>
          <a:xfrm>
            <a:off x="0" y="0"/>
            <a:ext cx="12192000" cy="6858000"/>
            <a:chOff x="0" y="0"/>
            <a:chExt cx="12192000" cy="6858000"/>
          </a:xfrm>
        </p:grpSpPr>
        <p:sp>
          <p:nvSpPr>
            <p:cNvPr id="7" name="Rectangle 6"/>
            <p:cNvSpPr/>
            <p:nvPr/>
          </p:nvSpPr>
          <p:spPr>
            <a:xfrm>
              <a:off x="0" y="0"/>
              <a:ext cx="12192000" cy="6858000"/>
            </a:xfrm>
            <a:prstGeom prst="rect">
              <a:avLst/>
            </a:prstGeom>
            <a:blipFill>
              <a:blip r:embed="rId19">
                <a:duotone>
                  <a:schemeClr val="dk2">
                    <a:shade val="69000"/>
                    <a:hueMod val="91000"/>
                    <a:satMod val="164000"/>
                    <a:lumMod val="74000"/>
                  </a:schemeClr>
                  <a:schemeClr val="dk2">
                    <a:hueMod val="124000"/>
                    <a:satMod val="140000"/>
                    <a:lumMod val="142000"/>
                  </a:schemeClr>
                </a:duotone>
              </a:blip>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Oval 12"/>
            <p:cNvSpPr/>
            <p:nvPr/>
          </p:nvSpPr>
          <p:spPr>
            <a:xfrm>
              <a:off x="0" y="2667000"/>
              <a:ext cx="4191000" cy="4191000"/>
            </a:xfrm>
            <a:prstGeom prst="ellipse">
              <a:avLst/>
            </a:prstGeom>
            <a:gradFill flip="none" rotWithShape="1">
              <a:gsLst>
                <a:gs pos="0">
                  <a:schemeClr val="accent5">
                    <a:alpha val="11000"/>
                  </a:schemeClr>
                </a:gs>
                <a:gs pos="75000">
                  <a:schemeClr val="accent5">
                    <a:alpha val="0"/>
                  </a:schemeClr>
                </a:gs>
                <a:gs pos="36000">
                  <a:schemeClr val="accent5">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5" name="Oval 14"/>
            <p:cNvSpPr/>
            <p:nvPr/>
          </p:nvSpPr>
          <p:spPr>
            <a:xfrm>
              <a:off x="0" y="2895600"/>
              <a:ext cx="2362200" cy="2362200"/>
            </a:xfrm>
            <a:prstGeom prst="ellipse">
              <a:avLst/>
            </a:prstGeom>
            <a:gradFill flip="none" rotWithShape="1">
              <a:gsLst>
                <a:gs pos="0">
                  <a:schemeClr val="accent5">
                    <a:alpha val="8000"/>
                  </a:schemeClr>
                </a:gs>
                <a:gs pos="72000">
                  <a:schemeClr val="accent5">
                    <a:alpha val="0"/>
                  </a:schemeClr>
                </a:gs>
                <a:gs pos="36000">
                  <a:schemeClr val="accent5">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8" name="Oval 17"/>
            <p:cNvSpPr/>
            <p:nvPr/>
          </p:nvSpPr>
          <p:spPr>
            <a:xfrm>
              <a:off x="8609012" y="5867400"/>
              <a:ext cx="990600" cy="990600"/>
            </a:xfrm>
            <a:prstGeom prst="ellipse">
              <a:avLst/>
            </a:prstGeom>
            <a:gradFill flip="none" rotWithShape="1">
              <a:gsLst>
                <a:gs pos="0">
                  <a:schemeClr val="accent5">
                    <a:alpha val="14000"/>
                  </a:schemeClr>
                </a:gs>
                <a:gs pos="66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6" name="Oval 15"/>
            <p:cNvSpPr/>
            <p:nvPr/>
          </p:nvSpPr>
          <p:spPr>
            <a:xfrm>
              <a:off x="8609012" y="1676400"/>
              <a:ext cx="2819400" cy="2819400"/>
            </a:xfrm>
            <a:prstGeom prst="ellipse">
              <a:avLst/>
            </a:prstGeom>
            <a:gradFill flip="none" rotWithShape="1">
              <a:gsLst>
                <a:gs pos="0">
                  <a:schemeClr val="accent5">
                    <a:alpha val="7000"/>
                  </a:schemeClr>
                </a:gs>
                <a:gs pos="69000">
                  <a:schemeClr val="accent5">
                    <a:alpha val="0"/>
                  </a:schemeClr>
                </a:gs>
                <a:gs pos="36000">
                  <a:schemeClr val="accent5">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7" name="Oval 16"/>
            <p:cNvSpPr/>
            <p:nvPr/>
          </p:nvSpPr>
          <p:spPr>
            <a:xfrm>
              <a:off x="7999412" y="8464"/>
              <a:ext cx="1600200" cy="1600200"/>
            </a:xfrm>
            <a:prstGeom prst="ellipse">
              <a:avLst/>
            </a:prstGeom>
            <a:gradFill flip="none" rotWithShape="1">
              <a:gsLst>
                <a:gs pos="0">
                  <a:schemeClr val="accent5">
                    <a:alpha val="14000"/>
                  </a:schemeClr>
                </a:gs>
                <a:gs pos="73000">
                  <a:schemeClr val="accent5">
                    <a:alpha val="0"/>
                  </a:schemeClr>
                </a:gs>
                <a:gs pos="36000">
                  <a:schemeClr val="accent5">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Freeform 5"/>
            <p:cNvSpPr/>
            <p:nvPr/>
          </p:nvSpPr>
          <p:spPr bwMode="gray">
            <a:xfrm rot="21010068">
              <a:off x="8490951" y="1797517"/>
              <a:ext cx="3299407" cy="440924"/>
            </a:xfrm>
            <a:custGeom>
              <a:avLst/>
              <a:gdLst/>
              <a:ahLst/>
              <a:cxnLst/>
              <a:rect l="l" t="t" r="r" b="b"/>
              <a:pathLst>
                <a:path w="10000" h="5291">
                  <a:moveTo>
                    <a:pt x="85" y="2532"/>
                  </a:moveTo>
                  <a:cubicBezTo>
                    <a:pt x="1736" y="3911"/>
                    <a:pt x="7524" y="5298"/>
                    <a:pt x="9958" y="5291"/>
                  </a:cubicBezTo>
                  <a:cubicBezTo>
                    <a:pt x="9989" y="1958"/>
                    <a:pt x="9969" y="3333"/>
                    <a:pt x="10000" y="0"/>
                  </a:cubicBezTo>
                  <a:lnTo>
                    <a:pt x="10000" y="0"/>
                  </a:lnTo>
                  <a:lnTo>
                    <a:pt x="9667" y="204"/>
                  </a:lnTo>
                  <a:lnTo>
                    <a:pt x="9334" y="400"/>
                  </a:lnTo>
                  <a:lnTo>
                    <a:pt x="9001" y="590"/>
                  </a:lnTo>
                  <a:lnTo>
                    <a:pt x="8667" y="753"/>
                  </a:lnTo>
                  <a:lnTo>
                    <a:pt x="8333" y="917"/>
                  </a:lnTo>
                  <a:lnTo>
                    <a:pt x="7999" y="1071"/>
                  </a:lnTo>
                  <a:lnTo>
                    <a:pt x="7669" y="1202"/>
                  </a:lnTo>
                  <a:lnTo>
                    <a:pt x="7333" y="1325"/>
                  </a:lnTo>
                  <a:lnTo>
                    <a:pt x="7000" y="1440"/>
                  </a:lnTo>
                  <a:lnTo>
                    <a:pt x="6673" y="1538"/>
                  </a:lnTo>
                  <a:lnTo>
                    <a:pt x="6340" y="1636"/>
                  </a:lnTo>
                  <a:lnTo>
                    <a:pt x="6013" y="1719"/>
                  </a:lnTo>
                  <a:lnTo>
                    <a:pt x="5686" y="1784"/>
                  </a:lnTo>
                  <a:lnTo>
                    <a:pt x="5359" y="1850"/>
                  </a:lnTo>
                  <a:lnTo>
                    <a:pt x="5036" y="1906"/>
                  </a:lnTo>
                  <a:lnTo>
                    <a:pt x="4717" y="1948"/>
                  </a:lnTo>
                  <a:lnTo>
                    <a:pt x="4396" y="1980"/>
                  </a:lnTo>
                  <a:lnTo>
                    <a:pt x="4079" y="2013"/>
                  </a:lnTo>
                  <a:lnTo>
                    <a:pt x="3766" y="2029"/>
                  </a:lnTo>
                  <a:lnTo>
                    <a:pt x="3454" y="2046"/>
                  </a:lnTo>
                  <a:lnTo>
                    <a:pt x="3145" y="2053"/>
                  </a:lnTo>
                  <a:lnTo>
                    <a:pt x="2839" y="2046"/>
                  </a:lnTo>
                  <a:lnTo>
                    <a:pt x="2537" y="2046"/>
                  </a:lnTo>
                  <a:lnTo>
                    <a:pt x="2238" y="2029"/>
                  </a:lnTo>
                  <a:lnTo>
                    <a:pt x="1943" y="2004"/>
                  </a:lnTo>
                  <a:lnTo>
                    <a:pt x="1653" y="1980"/>
                  </a:lnTo>
                  <a:lnTo>
                    <a:pt x="1368" y="1955"/>
                  </a:lnTo>
                  <a:lnTo>
                    <a:pt x="1085" y="1915"/>
                  </a:lnTo>
                  <a:lnTo>
                    <a:pt x="806" y="1873"/>
                  </a:lnTo>
                  <a:lnTo>
                    <a:pt x="533" y="1833"/>
                  </a:lnTo>
                  <a:lnTo>
                    <a:pt x="0" y="1726"/>
                  </a:lnTo>
                  <a:cubicBezTo>
                    <a:pt x="28" y="1995"/>
                    <a:pt x="57" y="2263"/>
                    <a:pt x="85" y="2532"/>
                  </a:cubicBezTo>
                  <a:close/>
                </a:path>
              </a:pathLst>
            </a:custGeom>
            <a:solidFill>
              <a:schemeClr val="bg1">
                <a:alpha val="20000"/>
              </a:schemeClr>
            </a:solidFill>
            <a:ln>
              <a:noFill/>
            </a:ln>
          </p:spPr>
        </p:sp>
        <p:sp>
          <p:nvSpPr>
            <p:cNvPr id="19" name="Freeform 5"/>
            <p:cNvSpPr/>
            <p:nvPr/>
          </p:nvSpPr>
          <p:spPr bwMode="gray">
            <a:xfrm>
              <a:off x="459506" y="1866405"/>
              <a:ext cx="11277600" cy="4533900"/>
            </a:xfrm>
            <a:custGeom>
              <a:avLst/>
              <a:gdLst/>
              <a:ahLst/>
              <a:cxnLst/>
              <a:rect l="0" t="0" r="r" b="b"/>
              <a:pathLst>
                <a:path w="7104" h="2856">
                  <a:moveTo>
                    <a:pt x="0" y="0"/>
                  </a:moveTo>
                  <a:lnTo>
                    <a:pt x="0" y="2856"/>
                  </a:lnTo>
                  <a:lnTo>
                    <a:pt x="7104" y="2856"/>
                  </a:lnTo>
                  <a:lnTo>
                    <a:pt x="7104" y="1"/>
                  </a:lnTo>
                  <a:lnTo>
                    <a:pt x="7104" y="1"/>
                  </a:lnTo>
                  <a:lnTo>
                    <a:pt x="6943" y="26"/>
                  </a:lnTo>
                  <a:lnTo>
                    <a:pt x="6782" y="50"/>
                  </a:lnTo>
                  <a:lnTo>
                    <a:pt x="6621" y="73"/>
                  </a:lnTo>
                  <a:lnTo>
                    <a:pt x="6459" y="93"/>
                  </a:lnTo>
                  <a:lnTo>
                    <a:pt x="6298" y="113"/>
                  </a:lnTo>
                  <a:lnTo>
                    <a:pt x="6136" y="132"/>
                  </a:lnTo>
                  <a:lnTo>
                    <a:pt x="5976" y="148"/>
                  </a:lnTo>
                  <a:lnTo>
                    <a:pt x="5814" y="163"/>
                  </a:lnTo>
                  <a:lnTo>
                    <a:pt x="5653" y="177"/>
                  </a:lnTo>
                  <a:lnTo>
                    <a:pt x="5494" y="189"/>
                  </a:lnTo>
                  <a:lnTo>
                    <a:pt x="5334" y="201"/>
                  </a:lnTo>
                  <a:lnTo>
                    <a:pt x="5175" y="211"/>
                  </a:lnTo>
                  <a:lnTo>
                    <a:pt x="5017" y="219"/>
                  </a:lnTo>
                  <a:lnTo>
                    <a:pt x="4859" y="227"/>
                  </a:lnTo>
                  <a:lnTo>
                    <a:pt x="4703" y="234"/>
                  </a:lnTo>
                  <a:lnTo>
                    <a:pt x="4548" y="239"/>
                  </a:lnTo>
                  <a:lnTo>
                    <a:pt x="4393" y="243"/>
                  </a:lnTo>
                  <a:lnTo>
                    <a:pt x="4240" y="247"/>
                  </a:lnTo>
                  <a:lnTo>
                    <a:pt x="4088" y="249"/>
                  </a:lnTo>
                  <a:lnTo>
                    <a:pt x="3937" y="251"/>
                  </a:lnTo>
                  <a:lnTo>
                    <a:pt x="3788" y="252"/>
                  </a:lnTo>
                  <a:lnTo>
                    <a:pt x="3640" y="251"/>
                  </a:lnTo>
                  <a:lnTo>
                    <a:pt x="3494" y="251"/>
                  </a:lnTo>
                  <a:lnTo>
                    <a:pt x="3349" y="249"/>
                  </a:lnTo>
                  <a:lnTo>
                    <a:pt x="3207" y="246"/>
                  </a:lnTo>
                  <a:lnTo>
                    <a:pt x="3066" y="243"/>
                  </a:lnTo>
                  <a:lnTo>
                    <a:pt x="2928" y="240"/>
                  </a:lnTo>
                  <a:lnTo>
                    <a:pt x="2791" y="235"/>
                  </a:lnTo>
                  <a:lnTo>
                    <a:pt x="2656" y="230"/>
                  </a:lnTo>
                  <a:lnTo>
                    <a:pt x="2524" y="225"/>
                  </a:lnTo>
                  <a:lnTo>
                    <a:pt x="2266" y="212"/>
                  </a:lnTo>
                  <a:lnTo>
                    <a:pt x="2019" y="198"/>
                  </a:lnTo>
                  <a:lnTo>
                    <a:pt x="1782" y="183"/>
                  </a:lnTo>
                  <a:lnTo>
                    <a:pt x="1557" y="167"/>
                  </a:lnTo>
                  <a:lnTo>
                    <a:pt x="1343" y="150"/>
                  </a:lnTo>
                  <a:lnTo>
                    <a:pt x="1144" y="132"/>
                  </a:lnTo>
                  <a:lnTo>
                    <a:pt x="957" y="114"/>
                  </a:lnTo>
                  <a:lnTo>
                    <a:pt x="785" y="96"/>
                  </a:lnTo>
                  <a:lnTo>
                    <a:pt x="627" y="79"/>
                  </a:lnTo>
                  <a:lnTo>
                    <a:pt x="487" y="63"/>
                  </a:lnTo>
                  <a:lnTo>
                    <a:pt x="361" y="48"/>
                  </a:lnTo>
                  <a:lnTo>
                    <a:pt x="254" y="35"/>
                  </a:lnTo>
                  <a:lnTo>
                    <a:pt x="165" y="23"/>
                  </a:lnTo>
                  <a:lnTo>
                    <a:pt x="42" y="6"/>
                  </a:lnTo>
                  <a:lnTo>
                    <a:pt x="0" y="0"/>
                  </a:lnTo>
                  <a:lnTo>
                    <a:pt x="0" y="0"/>
                  </a:lnTo>
                  <a:close/>
                </a:path>
              </a:pathLst>
            </a:custGeom>
            <a:solidFill>
              <a:schemeClr val="bg1"/>
            </a:solidFill>
            <a:ln>
              <a:noFill/>
            </a:ln>
          </p:spPr>
        </p:sp>
        <p:sp>
          <p:nvSpPr>
            <p:cNvPr id="14" name="Freeform 5"/>
            <p:cNvSpPr>
              <a:spLocks noEditPoints="1"/>
            </p:cNvSpPr>
            <p:nvPr/>
          </p:nvSpPr>
          <p:spPr bwMode="gray">
            <a:xfrm>
              <a:off x="0" y="1587"/>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bg1"/>
            </a:solidFill>
            <a:ln>
              <a:noFill/>
            </a:ln>
          </p:spPr>
        </p:sp>
      </p:grpSp>
      <p:sp>
        <p:nvSpPr>
          <p:cNvPr id="2" name="Title Placeholder 1"/>
          <p:cNvSpPr>
            <a:spLocks noGrp="1"/>
          </p:cNvSpPr>
          <p:nvPr>
            <p:ph type="title"/>
          </p:nvPr>
        </p:nvSpPr>
        <p:spPr bwMode="gray">
          <a:xfrm>
            <a:off x="1154954" y="973668"/>
            <a:ext cx="8761413" cy="706964"/>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1154954" y="2603500"/>
            <a:ext cx="8761413" cy="34163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53104" y="6391838"/>
            <a:ext cx="990599" cy="304799"/>
          </a:xfrm>
          <a:prstGeom prst="rect">
            <a:avLst/>
          </a:prstGeom>
        </p:spPr>
        <p:txBody>
          <a:bodyPr vert="horz" lIns="91440" tIns="45720" rIns="91440" bIns="45720" rtlCol="0" anchor="ctr"/>
          <a:lstStyle>
            <a:lvl1pPr algn="r">
              <a:defRPr sz="1000" b="1" i="0">
                <a:solidFill>
                  <a:schemeClr val="accent1"/>
                </a:solidFill>
              </a:defRPr>
            </a:lvl1pPr>
          </a:lstStyle>
          <a:p>
            <a:fld id="{60EDC372-28A5-4FF2-A651-541C57C1C7D0}" type="datetimeFigureOut">
              <a:rPr lang="en-US" smtClean="0"/>
              <a:t>10/17/2019</a:t>
            </a:fld>
            <a:endParaRPr lang="en-US"/>
          </a:p>
        </p:txBody>
      </p:sp>
      <p:sp>
        <p:nvSpPr>
          <p:cNvPr id="5" name="Footer Placeholder 4"/>
          <p:cNvSpPr>
            <a:spLocks noGrp="1"/>
          </p:cNvSpPr>
          <p:nvPr>
            <p:ph type="ftr" sz="quarter" idx="3"/>
          </p:nvPr>
        </p:nvSpPr>
        <p:spPr>
          <a:xfrm>
            <a:off x="561110" y="6391838"/>
            <a:ext cx="3859795" cy="304801"/>
          </a:xfrm>
          <a:prstGeom prst="rect">
            <a:avLst/>
          </a:prstGeom>
        </p:spPr>
        <p:txBody>
          <a:bodyPr vert="horz" lIns="91440" tIns="45720" rIns="91440" bIns="45720" rtlCol="0" anchor="ctr"/>
          <a:lstStyle>
            <a:lvl1pPr algn="l">
              <a:defRPr sz="1000" b="1" i="0">
                <a:solidFill>
                  <a:schemeClr val="accent1"/>
                </a:solidFill>
              </a:defRPr>
            </a:lvl1pPr>
          </a:lstStyle>
          <a:p>
            <a:endParaRPr lang="en-US"/>
          </a:p>
        </p:txBody>
      </p:sp>
      <p:sp>
        <p:nvSpPr>
          <p:cNvPr id="21" name="Rectangle 20"/>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bg1"/>
                </a:solidFill>
              </a:defRPr>
            </a:lvl1pPr>
          </a:lstStyle>
          <a:p>
            <a:fld id="{8A9244C4-0D4E-4097-A061-B2824E43865A}" type="slidenum">
              <a:rPr lang="en-US" smtClean="0"/>
              <a:t>‹#›</a:t>
            </a:fld>
            <a:endParaRPr lang="en-US"/>
          </a:p>
        </p:txBody>
      </p:sp>
    </p:spTree>
    <p:extLst>
      <p:ext uri="{BB962C8B-B14F-4D97-AF65-F5344CB8AC3E}">
        <p14:creationId xmlns:p14="http://schemas.microsoft.com/office/powerpoint/2010/main" val="2305338068"/>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l" defTabSz="457200" rtl="0" eaLnBrk="1" latinLnBrk="0" hangingPunct="1">
        <a:spcBef>
          <a:spcPct val="0"/>
        </a:spcBef>
        <a:buNone/>
        <a:defRPr sz="3600" b="0" i="0" kern="1200">
          <a:solidFill>
            <a:schemeClr val="bg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b="0" i="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image" Target="../media/image26.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9.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8" Type="http://schemas.openxmlformats.org/officeDocument/2006/relationships/image" Target="../media/image16.gif"/><Relationship Id="rId13" Type="http://schemas.openxmlformats.org/officeDocument/2006/relationships/image" Target="../media/image21.png"/><Relationship Id="rId3" Type="http://schemas.openxmlformats.org/officeDocument/2006/relationships/image" Target="../media/image11.jpeg"/><Relationship Id="rId7" Type="http://schemas.openxmlformats.org/officeDocument/2006/relationships/image" Target="../media/image15.png"/><Relationship Id="rId12" Type="http://schemas.openxmlformats.org/officeDocument/2006/relationships/image" Target="../media/image20.jpeg"/><Relationship Id="rId17" Type="http://schemas.openxmlformats.org/officeDocument/2006/relationships/image" Target="../media/image25.png"/><Relationship Id="rId2" Type="http://schemas.openxmlformats.org/officeDocument/2006/relationships/notesSlide" Target="../notesSlides/notesSlide4.xml"/><Relationship Id="rId16" Type="http://schemas.openxmlformats.org/officeDocument/2006/relationships/image" Target="../media/image24.gif"/><Relationship Id="rId1" Type="http://schemas.openxmlformats.org/officeDocument/2006/relationships/slideLayout" Target="../slideLayouts/slideLayout2.xml"/><Relationship Id="rId6" Type="http://schemas.openxmlformats.org/officeDocument/2006/relationships/image" Target="../media/image14.jpeg"/><Relationship Id="rId11" Type="http://schemas.openxmlformats.org/officeDocument/2006/relationships/image" Target="../media/image19.png"/><Relationship Id="rId5" Type="http://schemas.openxmlformats.org/officeDocument/2006/relationships/image" Target="../media/image13.gif"/><Relationship Id="rId15" Type="http://schemas.openxmlformats.org/officeDocument/2006/relationships/image" Target="../media/image23.gif"/><Relationship Id="rId10" Type="http://schemas.openxmlformats.org/officeDocument/2006/relationships/image" Target="../media/image18.jpeg"/><Relationship Id="rId4" Type="http://schemas.openxmlformats.org/officeDocument/2006/relationships/image" Target="../media/image12.gif"/><Relationship Id="rId9" Type="http://schemas.openxmlformats.org/officeDocument/2006/relationships/image" Target="../media/image17.jpeg"/><Relationship Id="rId1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91000"/>
                <a:satMod val="164000"/>
                <a:lumMod val="74000"/>
              </a:schemeClr>
              <a:schemeClr val="bg2">
                <a:hueMod val="124000"/>
                <a:satMod val="140000"/>
                <a:lumMod val="142000"/>
              </a:schemeClr>
            </a:duotone>
            <a:extLst/>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0B6A16-9058-484B-872E-EB246A3F0D9E}"/>
              </a:ext>
            </a:extLst>
          </p:cNvPr>
          <p:cNvSpPr>
            <a:spLocks noGrp="1"/>
          </p:cNvSpPr>
          <p:nvPr>
            <p:ph type="ctrTitle"/>
          </p:nvPr>
        </p:nvSpPr>
        <p:spPr>
          <a:xfrm>
            <a:off x="1683171" y="1169773"/>
            <a:ext cx="8825658" cy="2870161"/>
          </a:xfrm>
        </p:spPr>
        <p:txBody>
          <a:bodyPr anchor="b">
            <a:normAutofit/>
          </a:bodyPr>
          <a:lstStyle/>
          <a:p>
            <a:pPr algn="ctr"/>
            <a:r>
              <a:rPr lang="en-US" dirty="0">
                <a:solidFill>
                  <a:schemeClr val="tx1"/>
                </a:solidFill>
              </a:rPr>
              <a:t>Securing the Medical Supply Chain</a:t>
            </a:r>
          </a:p>
        </p:txBody>
      </p:sp>
      <p:sp>
        <p:nvSpPr>
          <p:cNvPr id="3" name="Subtitle 2">
            <a:extLst>
              <a:ext uri="{FF2B5EF4-FFF2-40B4-BE49-F238E27FC236}">
                <a16:creationId xmlns:a16="http://schemas.microsoft.com/office/drawing/2014/main" id="{FDA337C4-A032-43E0-B617-3452A4B4DF0A}"/>
              </a:ext>
            </a:extLst>
          </p:cNvPr>
          <p:cNvSpPr>
            <a:spLocks noGrp="1"/>
          </p:cNvSpPr>
          <p:nvPr>
            <p:ph type="subTitle" idx="1"/>
          </p:nvPr>
        </p:nvSpPr>
        <p:spPr>
          <a:xfrm>
            <a:off x="1683171" y="4293441"/>
            <a:ext cx="8825658" cy="1234148"/>
          </a:xfrm>
        </p:spPr>
        <p:txBody>
          <a:bodyPr>
            <a:normAutofit lnSpcReduction="10000"/>
          </a:bodyPr>
          <a:lstStyle/>
          <a:p>
            <a:pPr algn="ctr"/>
            <a:r>
              <a:rPr lang="en-US" sz="2000" dirty="0"/>
              <a:t>Curry Mayer</a:t>
            </a:r>
          </a:p>
          <a:p>
            <a:pPr algn="ctr"/>
            <a:r>
              <a:rPr lang="en-US" sz="2000" dirty="0"/>
              <a:t>Emergency Management</a:t>
            </a:r>
          </a:p>
          <a:p>
            <a:pPr algn="ctr"/>
            <a:r>
              <a:rPr lang="en-US" sz="2000" dirty="0"/>
              <a:t>Bellevue</a:t>
            </a:r>
          </a:p>
        </p:txBody>
      </p:sp>
    </p:spTree>
    <p:extLst>
      <p:ext uri="{BB962C8B-B14F-4D97-AF65-F5344CB8AC3E}">
        <p14:creationId xmlns:p14="http://schemas.microsoft.com/office/powerpoint/2010/main" val="2442485998"/>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B77460-162E-41D5-A1B9-1C02E51F5605}"/>
              </a:ext>
            </a:extLst>
          </p:cNvPr>
          <p:cNvSpPr>
            <a:spLocks noGrp="1"/>
          </p:cNvSpPr>
          <p:nvPr>
            <p:ph type="title"/>
          </p:nvPr>
        </p:nvSpPr>
        <p:spPr>
          <a:xfrm>
            <a:off x="1162051" y="1249893"/>
            <a:ext cx="9515474" cy="706964"/>
          </a:xfrm>
        </p:spPr>
        <p:txBody>
          <a:bodyPr/>
          <a:lstStyle/>
          <a:p>
            <a:r>
              <a:rPr lang="en-US" dirty="0"/>
              <a:t>Four Critical Infrastructure Lifelines </a:t>
            </a:r>
            <a:br>
              <a:rPr lang="en-US" dirty="0"/>
            </a:br>
            <a:r>
              <a:rPr lang="en-US" sz="3200" dirty="0"/>
              <a:t>Water, Energy, Transportation, Communication</a:t>
            </a:r>
            <a:br>
              <a:rPr lang="en-US" sz="3200" dirty="0"/>
            </a:br>
            <a:endParaRPr lang="en-US" sz="3200" dirty="0"/>
          </a:p>
        </p:txBody>
      </p:sp>
      <p:sp>
        <p:nvSpPr>
          <p:cNvPr id="3" name="Content Placeholder 2">
            <a:extLst>
              <a:ext uri="{FF2B5EF4-FFF2-40B4-BE49-F238E27FC236}">
                <a16:creationId xmlns:a16="http://schemas.microsoft.com/office/drawing/2014/main" id="{6956516F-6F7F-479B-A6DF-DBE16282089E}"/>
              </a:ext>
            </a:extLst>
          </p:cNvPr>
          <p:cNvSpPr>
            <a:spLocks noGrp="1"/>
          </p:cNvSpPr>
          <p:nvPr>
            <p:ph idx="1"/>
          </p:nvPr>
        </p:nvSpPr>
        <p:spPr>
          <a:xfrm>
            <a:off x="1506958" y="2279650"/>
            <a:ext cx="8825659" cy="4102100"/>
          </a:xfrm>
        </p:spPr>
        <p:txBody>
          <a:bodyPr>
            <a:normAutofit/>
          </a:bodyPr>
          <a:lstStyle/>
          <a:p>
            <a:r>
              <a:rPr lang="en-US" sz="2400" dirty="0"/>
              <a:t>Essential systems  - without which public health, safety, and economic security cannot exist…</a:t>
            </a:r>
          </a:p>
          <a:p>
            <a:r>
              <a:rPr lang="en-US" sz="2400" dirty="0"/>
              <a:t>Four main factors that define lifelines: </a:t>
            </a:r>
          </a:p>
          <a:p>
            <a:pPr lvl="1"/>
            <a:r>
              <a:rPr lang="en-US" sz="2000" dirty="0"/>
              <a:t>Necessary Services</a:t>
            </a:r>
          </a:p>
          <a:p>
            <a:pPr lvl="1"/>
            <a:r>
              <a:rPr lang="en-US" sz="2000" dirty="0"/>
              <a:t>Disruption life-threatening</a:t>
            </a:r>
          </a:p>
          <a:p>
            <a:pPr lvl="1"/>
            <a:r>
              <a:rPr lang="en-US" sz="2000" dirty="0"/>
              <a:t>Interconnected within &amp; across multiple sectors</a:t>
            </a:r>
          </a:p>
          <a:p>
            <a:pPr lvl="1"/>
            <a:r>
              <a:rPr lang="en-US" sz="2000" dirty="0"/>
              <a:t>Disruption may effect others with cascading effects</a:t>
            </a:r>
          </a:p>
          <a:p>
            <a:r>
              <a:rPr lang="en-US" sz="2400" b="1" dirty="0"/>
              <a:t>Do Disasters Impact these lifelines?</a:t>
            </a:r>
          </a:p>
          <a:p>
            <a:r>
              <a:rPr lang="en-US" sz="2400" b="1" dirty="0"/>
              <a:t>How are lifelines related to the medical supply chain?</a:t>
            </a:r>
          </a:p>
        </p:txBody>
      </p:sp>
    </p:spTree>
    <p:extLst>
      <p:ext uri="{BB962C8B-B14F-4D97-AF65-F5344CB8AC3E}">
        <p14:creationId xmlns:p14="http://schemas.microsoft.com/office/powerpoint/2010/main" val="42426833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mph" presetSubtype="0" fill="hold" grpId="0" nodeType="clickEffect">
                                  <p:stCondLst>
                                    <p:cond delay="0"/>
                                  </p:stCondLst>
                                  <p:childTnLst>
                                    <p:anim calcmode="discrete" valueType="str">
                                      <p:cBhvr override="childStyle">
                                        <p:cTn id="6" dur="2000" fill="hold"/>
                                        <p:tgtEl>
                                          <p:spTgt spid="2"/>
                                        </p:tgtEl>
                                        <p:attrNameLst>
                                          <p:attrName>style.fontWeight</p:attrName>
                                        </p:attrNameLst>
                                      </p:cBhvr>
                                      <p:tavLst>
                                        <p:tav tm="0">
                                          <p:val>
                                            <p:strVal val="normal"/>
                                          </p:val>
                                        </p:tav>
                                        <p:tav tm="50000">
                                          <p:val>
                                            <p:strVal val="bold"/>
                                          </p:val>
                                        </p:tav>
                                        <p:tav tm="60000">
                                          <p:val>
                                            <p:strVal val="normal"/>
                                          </p:val>
                                        </p:tav>
                                        <p:tav tm="100000">
                                          <p:val>
                                            <p:strVal val="normal"/>
                                          </p:val>
                                        </p:tav>
                                      </p:tavLst>
                                    </p:anim>
                                  </p:childTnLst>
                                </p:cTn>
                              </p:par>
                            </p:childTnLst>
                          </p:cTn>
                        </p:par>
                      </p:childTnLst>
                    </p:cTn>
                  </p:par>
                  <p:par>
                    <p:cTn id="7" fill="hold">
                      <p:stCondLst>
                        <p:cond delay="indefinite"/>
                      </p:stCondLst>
                      <p:childTnLst>
                        <p:par>
                          <p:cTn id="8" fill="hold">
                            <p:stCondLst>
                              <p:cond delay="0"/>
                            </p:stCondLst>
                            <p:childTnLst>
                              <p:par>
                                <p:cTn id="9" presetID="35" presetClass="emph" presetSubtype="0" fill="hold" nodeType="clickEffect">
                                  <p:stCondLst>
                                    <p:cond delay="0"/>
                                  </p:stCondLst>
                                  <p:childTnLst>
                                    <p:anim calcmode="discrete" valueType="str">
                                      <p:cBhvr>
                                        <p:cTn id="10" dur="1000" fill="hold"/>
                                        <p:tgtEl>
                                          <p:spTgt spid="3">
                                            <p:txEl>
                                              <p:pRg st="0" end="0"/>
                                            </p:txEl>
                                          </p:spTgt>
                                        </p:tgtEl>
                                        <p:attrNameLst>
                                          <p:attrName>style.visibility</p:attrName>
                                        </p:attrNameLst>
                                      </p:cBhvr>
                                      <p:tavLst>
                                        <p:tav tm="0">
                                          <p:val>
                                            <p:strVal val="hidden"/>
                                          </p:val>
                                        </p:tav>
                                        <p:tav tm="50000">
                                          <p:val>
                                            <p:strVal val="visible"/>
                                          </p:val>
                                        </p:tav>
                                      </p:tavLst>
                                    </p:anim>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nodeType="clickEffect">
                                  <p:stCondLst>
                                    <p:cond delay="0"/>
                                  </p:stCondLst>
                                  <p:childTnLst>
                                    <p:anim calcmode="discrete" valueType="str">
                                      <p:cBhvr>
                                        <p:cTn id="14" dur="1000" fill="hold"/>
                                        <p:tgtEl>
                                          <p:spTgt spid="3">
                                            <p:txEl>
                                              <p:pRg st="1" end="1"/>
                                            </p:txEl>
                                          </p:spTgt>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529809-1021-4EF0-86FC-B54A25CB8325}"/>
              </a:ext>
            </a:extLst>
          </p:cNvPr>
          <p:cNvSpPr>
            <a:spLocks noGrp="1"/>
          </p:cNvSpPr>
          <p:nvPr>
            <p:ph type="title"/>
          </p:nvPr>
        </p:nvSpPr>
        <p:spPr/>
        <p:txBody>
          <a:bodyPr/>
          <a:lstStyle/>
          <a:p>
            <a:r>
              <a:rPr lang="en-US" dirty="0"/>
              <a:t>We Are All Connected…</a:t>
            </a:r>
          </a:p>
        </p:txBody>
      </p:sp>
      <p:sp>
        <p:nvSpPr>
          <p:cNvPr id="3" name="Content Placeholder 2">
            <a:extLst>
              <a:ext uri="{FF2B5EF4-FFF2-40B4-BE49-F238E27FC236}">
                <a16:creationId xmlns:a16="http://schemas.microsoft.com/office/drawing/2014/main" id="{C8D75EC8-F68F-4DCE-A5E0-5FFF1A88189E}"/>
              </a:ext>
            </a:extLst>
          </p:cNvPr>
          <p:cNvSpPr>
            <a:spLocks noGrp="1"/>
          </p:cNvSpPr>
          <p:nvPr>
            <p:ph idx="1"/>
          </p:nvPr>
        </p:nvSpPr>
        <p:spPr>
          <a:xfrm>
            <a:off x="1154954" y="2324100"/>
            <a:ext cx="8825659" cy="3695700"/>
          </a:xfrm>
        </p:spPr>
        <p:txBody>
          <a:bodyPr/>
          <a:lstStyle/>
          <a:p>
            <a:r>
              <a:rPr lang="en-US" dirty="0"/>
              <a:t>Interdependencies - Lifelines do not operate in a silo; they are highly interconnected and dependent on one another</a:t>
            </a:r>
          </a:p>
          <a:p>
            <a:r>
              <a:rPr lang="en-US" dirty="0"/>
              <a:t>At the Federal level</a:t>
            </a:r>
          </a:p>
          <a:p>
            <a:pPr lvl="1"/>
            <a:r>
              <a:rPr lang="en-US" dirty="0"/>
              <a:t>Cross-sector risk analysis</a:t>
            </a:r>
          </a:p>
          <a:p>
            <a:pPr lvl="1"/>
            <a:r>
              <a:rPr lang="en-US" dirty="0"/>
              <a:t>Planning, and strategic interagency and industry partnership efforts</a:t>
            </a:r>
          </a:p>
          <a:p>
            <a:pPr lvl="1"/>
            <a:r>
              <a:rPr lang="en-US" dirty="0"/>
              <a:t>Effort to both defend critical infrastructure and ensure its resilience</a:t>
            </a:r>
          </a:p>
          <a:p>
            <a:r>
              <a:rPr lang="en-US" dirty="0"/>
              <a:t>National Infrastructure Protection Plan</a:t>
            </a:r>
          </a:p>
          <a:p>
            <a:r>
              <a:rPr lang="en-US" dirty="0"/>
              <a:t>National Cyber Strategy</a:t>
            </a:r>
          </a:p>
          <a:p>
            <a:r>
              <a:rPr lang="en-US" dirty="0"/>
              <a:t>National Priorities for Infrastructure Security &amp; Resilience</a:t>
            </a:r>
          </a:p>
          <a:p>
            <a:endParaRPr lang="en-US" dirty="0"/>
          </a:p>
        </p:txBody>
      </p:sp>
    </p:spTree>
    <p:extLst>
      <p:ext uri="{BB962C8B-B14F-4D97-AF65-F5344CB8AC3E}">
        <p14:creationId xmlns:p14="http://schemas.microsoft.com/office/powerpoint/2010/main" val="11008294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83DD43-2F26-4C68-9C21-E10EFA65C60F}"/>
              </a:ext>
            </a:extLst>
          </p:cNvPr>
          <p:cNvSpPr>
            <a:spLocks noGrp="1"/>
          </p:cNvSpPr>
          <p:nvPr>
            <p:ph type="title"/>
          </p:nvPr>
        </p:nvSpPr>
        <p:spPr/>
        <p:txBody>
          <a:bodyPr/>
          <a:lstStyle/>
          <a:p>
            <a:r>
              <a:rPr lang="en-US" dirty="0"/>
              <a:t>Now What? What Can You Do?</a:t>
            </a:r>
          </a:p>
        </p:txBody>
      </p:sp>
      <p:sp>
        <p:nvSpPr>
          <p:cNvPr id="3" name="Content Placeholder 2">
            <a:extLst>
              <a:ext uri="{FF2B5EF4-FFF2-40B4-BE49-F238E27FC236}">
                <a16:creationId xmlns:a16="http://schemas.microsoft.com/office/drawing/2014/main" id="{004F3233-B1C8-41F8-ABF8-90E1BB2CB7C7}"/>
              </a:ext>
            </a:extLst>
          </p:cNvPr>
          <p:cNvSpPr>
            <a:spLocks noGrp="1"/>
          </p:cNvSpPr>
          <p:nvPr>
            <p:ph idx="1"/>
          </p:nvPr>
        </p:nvSpPr>
        <p:spPr>
          <a:xfrm>
            <a:off x="1154954" y="2171700"/>
            <a:ext cx="8825659" cy="3848100"/>
          </a:xfrm>
        </p:spPr>
        <p:txBody>
          <a:bodyPr>
            <a:normAutofit/>
          </a:bodyPr>
          <a:lstStyle/>
          <a:p>
            <a:r>
              <a:rPr lang="en-US" sz="2400" b="1" dirty="0"/>
              <a:t>Supply chain mapping!</a:t>
            </a:r>
          </a:p>
          <a:p>
            <a:pPr lvl="1"/>
            <a:r>
              <a:rPr lang="en-US" sz="2000" dirty="0"/>
              <a:t>Documents the source of materials, storage, transportation and distribution of products. </a:t>
            </a:r>
          </a:p>
          <a:p>
            <a:pPr lvl="1"/>
            <a:r>
              <a:rPr lang="en-US" sz="2000" dirty="0"/>
              <a:t>Enables transparency throughout the supply chain</a:t>
            </a:r>
          </a:p>
          <a:p>
            <a:pPr lvl="1"/>
            <a:r>
              <a:rPr lang="en-US" sz="2000" dirty="0"/>
              <a:t>Provides insights into vulnerabilities, potential risks</a:t>
            </a:r>
          </a:p>
          <a:p>
            <a:pPr lvl="1"/>
            <a:r>
              <a:rPr lang="en-US" sz="2000" dirty="0"/>
              <a:t>Allows for development and implementation of proactive mitigation strategies.</a:t>
            </a:r>
          </a:p>
          <a:p>
            <a:r>
              <a:rPr lang="en-US" sz="2400" dirty="0"/>
              <a:t>Collaborate across sector lines</a:t>
            </a:r>
          </a:p>
          <a:p>
            <a:pPr lvl="1"/>
            <a:r>
              <a:rPr lang="en-US" sz="2000" dirty="0"/>
              <a:t>Combine preparedness &amp; mitigation efforts</a:t>
            </a:r>
          </a:p>
          <a:p>
            <a:pPr marL="0" indent="0">
              <a:buNone/>
            </a:pPr>
            <a:endParaRPr lang="en-US" dirty="0"/>
          </a:p>
          <a:p>
            <a:endParaRPr lang="en-US" dirty="0"/>
          </a:p>
          <a:p>
            <a:endParaRPr lang="en-US" dirty="0"/>
          </a:p>
        </p:txBody>
      </p:sp>
    </p:spTree>
    <p:extLst>
      <p:ext uri="{BB962C8B-B14F-4D97-AF65-F5344CB8AC3E}">
        <p14:creationId xmlns:p14="http://schemas.microsoft.com/office/powerpoint/2010/main" val="3837258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descr="Image result for supply chain map template free">
            <a:extLst>
              <a:ext uri="{FF2B5EF4-FFF2-40B4-BE49-F238E27FC236}">
                <a16:creationId xmlns:a16="http://schemas.microsoft.com/office/drawing/2014/main" id="{2ACC9815-CCFF-4E07-8262-D1177F88224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5136" y="0"/>
            <a:ext cx="6310124" cy="3549445"/>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Image result for global supply chain">
            <a:extLst>
              <a:ext uri="{FF2B5EF4-FFF2-40B4-BE49-F238E27FC236}">
                <a16:creationId xmlns:a16="http://schemas.microsoft.com/office/drawing/2014/main" id="{2522FC49-4AB4-46CB-896A-C81B631304C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01813" y="2838450"/>
            <a:ext cx="5574225" cy="4176567"/>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a:extLst>
              <a:ext uri="{FF2B5EF4-FFF2-40B4-BE49-F238E27FC236}">
                <a16:creationId xmlns:a16="http://schemas.microsoft.com/office/drawing/2014/main" id="{F1CC394B-3C15-4C25-B520-4EE0F5673030}"/>
              </a:ext>
            </a:extLst>
          </p:cNvPr>
          <p:cNvSpPr/>
          <p:nvPr/>
        </p:nvSpPr>
        <p:spPr>
          <a:xfrm>
            <a:off x="816077" y="1524000"/>
            <a:ext cx="1514168" cy="2261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796835F6-260A-4132-B941-919D3153A648}"/>
              </a:ext>
            </a:extLst>
          </p:cNvPr>
          <p:cNvSpPr/>
          <p:nvPr/>
        </p:nvSpPr>
        <p:spPr>
          <a:xfrm>
            <a:off x="816077" y="2838450"/>
            <a:ext cx="1514168" cy="2261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52AD8FDF-9408-428A-95C4-68128DAD34B3}"/>
              </a:ext>
            </a:extLst>
          </p:cNvPr>
          <p:cNvSpPr/>
          <p:nvPr/>
        </p:nvSpPr>
        <p:spPr>
          <a:xfrm>
            <a:off x="4615152" y="1513246"/>
            <a:ext cx="1514168" cy="2261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D0B7E45-6FE5-4C42-B0AE-D7B04AA4DC56}"/>
              </a:ext>
            </a:extLst>
          </p:cNvPr>
          <p:cNvSpPr/>
          <p:nvPr/>
        </p:nvSpPr>
        <p:spPr>
          <a:xfrm>
            <a:off x="2635045" y="1513246"/>
            <a:ext cx="1514168" cy="2261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7CBBA7E0-7E06-4AF2-A77D-FF389CA388B7}"/>
              </a:ext>
            </a:extLst>
          </p:cNvPr>
          <p:cNvSpPr/>
          <p:nvPr/>
        </p:nvSpPr>
        <p:spPr>
          <a:xfrm>
            <a:off x="2635045" y="2838450"/>
            <a:ext cx="1514168" cy="2261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559CBC49-2C00-4FED-9B85-F5FD3FE6592D}"/>
              </a:ext>
            </a:extLst>
          </p:cNvPr>
          <p:cNvSpPr/>
          <p:nvPr/>
        </p:nvSpPr>
        <p:spPr>
          <a:xfrm>
            <a:off x="4581832" y="2838450"/>
            <a:ext cx="1514168" cy="226142"/>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97464026-034D-4090-B487-F4F793CD7044}"/>
              </a:ext>
            </a:extLst>
          </p:cNvPr>
          <p:cNvSpPr txBox="1"/>
          <p:nvPr/>
        </p:nvSpPr>
        <p:spPr>
          <a:xfrm>
            <a:off x="715962" y="4405068"/>
            <a:ext cx="4752975" cy="584775"/>
          </a:xfrm>
          <a:prstGeom prst="rect">
            <a:avLst/>
          </a:prstGeom>
          <a:noFill/>
        </p:spPr>
        <p:txBody>
          <a:bodyPr wrap="square" rtlCol="0">
            <a:spAutoFit/>
          </a:bodyPr>
          <a:lstStyle/>
          <a:p>
            <a:r>
              <a:rPr lang="en-US" sz="3200" dirty="0"/>
              <a:t>Simple or Complex…</a:t>
            </a:r>
          </a:p>
        </p:txBody>
      </p:sp>
    </p:spTree>
    <p:extLst>
      <p:ext uri="{BB962C8B-B14F-4D97-AF65-F5344CB8AC3E}">
        <p14:creationId xmlns:p14="http://schemas.microsoft.com/office/powerpoint/2010/main" val="7440668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B41F9F8-CF19-4751-8929-4D5B21DC9571}"/>
              </a:ext>
            </a:extLst>
          </p:cNvPr>
          <p:cNvSpPr>
            <a:spLocks noGrp="1"/>
          </p:cNvSpPr>
          <p:nvPr>
            <p:ph type="title"/>
          </p:nvPr>
        </p:nvSpPr>
        <p:spPr>
          <a:xfrm>
            <a:off x="1154954" y="973668"/>
            <a:ext cx="8761413" cy="706964"/>
          </a:xfrm>
        </p:spPr>
        <p:txBody>
          <a:bodyPr>
            <a:normAutofit/>
          </a:bodyPr>
          <a:lstStyle/>
          <a:p>
            <a:r>
              <a:rPr lang="en-US"/>
              <a:t>Disruption of the Status Quo!</a:t>
            </a:r>
          </a:p>
        </p:txBody>
      </p:sp>
      <p:sp>
        <p:nvSpPr>
          <p:cNvPr id="3" name="Content Placeholder 2">
            <a:extLst>
              <a:ext uri="{FF2B5EF4-FFF2-40B4-BE49-F238E27FC236}">
                <a16:creationId xmlns:a16="http://schemas.microsoft.com/office/drawing/2014/main" id="{2FFF67DA-A7FD-40C4-94F2-AABAE6BCE138}"/>
              </a:ext>
            </a:extLst>
          </p:cNvPr>
          <p:cNvSpPr>
            <a:spLocks noGrp="1"/>
          </p:cNvSpPr>
          <p:nvPr>
            <p:ph idx="1"/>
          </p:nvPr>
        </p:nvSpPr>
        <p:spPr>
          <a:xfrm>
            <a:off x="764428" y="2360083"/>
            <a:ext cx="7560421" cy="3851652"/>
          </a:xfrm>
        </p:spPr>
        <p:txBody>
          <a:bodyPr anchor="ctr">
            <a:normAutofit/>
          </a:bodyPr>
          <a:lstStyle/>
          <a:p>
            <a:r>
              <a:rPr lang="en-US" sz="2400" dirty="0"/>
              <a:t>Should you be concerned about the resilience of the Medical Supply Chain?</a:t>
            </a:r>
          </a:p>
          <a:p>
            <a:r>
              <a:rPr lang="en-US" sz="2400" dirty="0"/>
              <a:t>Uncomfortableness can drive action!</a:t>
            </a:r>
          </a:p>
          <a:p>
            <a:r>
              <a:rPr lang="en-US" sz="2400" dirty="0"/>
              <a:t>Shared understanding, shared responsibility, shared actions</a:t>
            </a:r>
          </a:p>
          <a:p>
            <a:pPr lvl="1"/>
            <a:r>
              <a:rPr lang="en-US" sz="2200" dirty="0"/>
              <a:t>You are only as strong as your partners are</a:t>
            </a:r>
          </a:p>
          <a:p>
            <a:pPr lvl="1"/>
            <a:r>
              <a:rPr lang="en-US" sz="2200" dirty="0"/>
              <a:t>You must be flexible &amp; look for ways to adapt</a:t>
            </a:r>
          </a:p>
          <a:p>
            <a:pPr lvl="2"/>
            <a:r>
              <a:rPr lang="en-US" sz="2000" dirty="0"/>
              <a:t>What we do in emergency management!</a:t>
            </a:r>
          </a:p>
        </p:txBody>
      </p:sp>
      <p:pic>
        <p:nvPicPr>
          <p:cNvPr id="7172" name="Picture 4" descr="Image result for disruption of the status quo">
            <a:extLst>
              <a:ext uri="{FF2B5EF4-FFF2-40B4-BE49-F238E27FC236}">
                <a16:creationId xmlns:a16="http://schemas.microsoft.com/office/drawing/2014/main" id="{1AA1390E-68D8-4BA2-9085-5ECDA462A474}"/>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493557" y="2245404"/>
            <a:ext cx="2090649" cy="2099982"/>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pic>
        <p:nvPicPr>
          <p:cNvPr id="7170" name="Picture 2" descr="Image result for disruption in supply chain">
            <a:extLst>
              <a:ext uri="{FF2B5EF4-FFF2-40B4-BE49-F238E27FC236}">
                <a16:creationId xmlns:a16="http://schemas.microsoft.com/office/drawing/2014/main" id="{A29282D5-9E55-444D-8ADD-B4CDD70A08EC}"/>
              </a:ext>
            </a:extLst>
          </p:cNvPr>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9538882" y="4507311"/>
            <a:ext cx="2090649" cy="1704424"/>
          </a:xfrm>
          <a:prstGeom prst="roundRect">
            <a:avLst>
              <a:gd name="adj" fmla="val 1858"/>
            </a:avLst>
          </a:prstGeom>
          <a:noFill/>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4553490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E9D89F-BAFC-4DAA-9969-2C4F9DDF1A0F}"/>
              </a:ext>
            </a:extLst>
          </p:cNvPr>
          <p:cNvSpPr>
            <a:spLocks noGrp="1"/>
          </p:cNvSpPr>
          <p:nvPr>
            <p:ph type="title"/>
          </p:nvPr>
        </p:nvSpPr>
        <p:spPr/>
        <p:txBody>
          <a:bodyPr/>
          <a:lstStyle/>
          <a:p>
            <a:r>
              <a:rPr lang="en-US" dirty="0"/>
              <a:t>Securing the Supply Chain…</a:t>
            </a:r>
          </a:p>
        </p:txBody>
      </p:sp>
      <p:sp>
        <p:nvSpPr>
          <p:cNvPr id="3" name="Content Placeholder 2">
            <a:extLst>
              <a:ext uri="{FF2B5EF4-FFF2-40B4-BE49-F238E27FC236}">
                <a16:creationId xmlns:a16="http://schemas.microsoft.com/office/drawing/2014/main" id="{BB77849B-59F8-46FF-AC73-1312264ED139}"/>
              </a:ext>
            </a:extLst>
          </p:cNvPr>
          <p:cNvSpPr>
            <a:spLocks noGrp="1"/>
          </p:cNvSpPr>
          <p:nvPr>
            <p:ph idx="1"/>
          </p:nvPr>
        </p:nvSpPr>
        <p:spPr/>
        <p:txBody>
          <a:bodyPr>
            <a:normAutofit/>
          </a:bodyPr>
          <a:lstStyle/>
          <a:p>
            <a:pPr marL="0" indent="0" algn="ctr">
              <a:buNone/>
            </a:pPr>
            <a:r>
              <a:rPr lang="en-US" sz="4000" dirty="0"/>
              <a:t>Questions?</a:t>
            </a:r>
          </a:p>
          <a:p>
            <a:pPr marL="0" indent="0">
              <a:buNone/>
            </a:pPr>
            <a:endParaRPr lang="en-US" sz="2800" dirty="0"/>
          </a:p>
          <a:p>
            <a:pPr marL="0" indent="0">
              <a:spcBef>
                <a:spcPts val="0"/>
              </a:spcBef>
              <a:buNone/>
            </a:pPr>
            <a:r>
              <a:rPr lang="en-US" sz="2800" dirty="0"/>
              <a:t>Curry Mayer</a:t>
            </a:r>
          </a:p>
          <a:p>
            <a:pPr marL="0" indent="0">
              <a:spcBef>
                <a:spcPts val="0"/>
              </a:spcBef>
              <a:buNone/>
            </a:pPr>
            <a:r>
              <a:rPr lang="en-US" sz="2800" dirty="0"/>
              <a:t>Bellevue Emergency Management</a:t>
            </a:r>
          </a:p>
          <a:p>
            <a:pPr marL="0" indent="0">
              <a:spcBef>
                <a:spcPts val="0"/>
              </a:spcBef>
              <a:buNone/>
            </a:pPr>
            <a:r>
              <a:rPr lang="en-US" sz="2800" dirty="0"/>
              <a:t>425) 452-2816</a:t>
            </a:r>
          </a:p>
          <a:p>
            <a:pPr marL="0" indent="0">
              <a:spcBef>
                <a:spcPts val="0"/>
              </a:spcBef>
              <a:buNone/>
            </a:pPr>
            <a:r>
              <a:rPr lang="en-US" sz="2800" dirty="0"/>
              <a:t>cmayer@bellevuewa.gov</a:t>
            </a:r>
          </a:p>
        </p:txBody>
      </p:sp>
    </p:spTree>
    <p:extLst>
      <p:ext uri="{BB962C8B-B14F-4D97-AF65-F5344CB8AC3E}">
        <p14:creationId xmlns:p14="http://schemas.microsoft.com/office/powerpoint/2010/main" val="332695537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3" name="Rectangle 72">
            <a:extLst>
              <a:ext uri="{FF2B5EF4-FFF2-40B4-BE49-F238E27FC236}">
                <a16:creationId xmlns:a16="http://schemas.microsoft.com/office/drawing/2014/main" id="{89EA2611-DCBA-4E97-A2B2-9A466E76BDA4}"/>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sp>
      <p:pic>
        <p:nvPicPr>
          <p:cNvPr id="5" name="Picture 4" descr="A horse-drawn garbage wagon makes the rounds on Capitol Hill in 1915. (Seattle Municipal Archives)">
            <a:extLst>
              <a:ext uri="{FF2B5EF4-FFF2-40B4-BE49-F238E27FC236}">
                <a16:creationId xmlns:a16="http://schemas.microsoft.com/office/drawing/2014/main" id="{E9C23C14-D9B1-4F05-BB3A-A9B144414DC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961" r="15069" b="3"/>
          <a:stretch/>
        </p:blipFill>
        <p:spPr bwMode="auto">
          <a:xfrm>
            <a:off x="9361358" y="469786"/>
            <a:ext cx="2342961" cy="2948940"/>
          </a:xfrm>
          <a:prstGeom prst="rect">
            <a:avLst/>
          </a:prstGeom>
          <a:noFill/>
          <a:extLst>
            <a:ext uri="{909E8E84-426E-40DD-AFC4-6F175D3DCCD1}">
              <a14:hiddenFill xmlns:a14="http://schemas.microsoft.com/office/drawing/2010/main">
                <a:solidFill>
                  <a:srgbClr val="FFFFFF"/>
                </a:solidFill>
              </a14:hiddenFill>
            </a:ext>
          </a:extLst>
        </p:spPr>
      </p:pic>
      <p:sp>
        <p:nvSpPr>
          <p:cNvPr id="75" name="Freeform 5">
            <a:extLst>
              <a:ext uri="{FF2B5EF4-FFF2-40B4-BE49-F238E27FC236}">
                <a16:creationId xmlns:a16="http://schemas.microsoft.com/office/drawing/2014/main" id="{BBC615D1-6E12-40EF-915B-316CFDB550D5}"/>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0" y="794"/>
            <a:ext cx="12192000" cy="6856413"/>
          </a:xfrm>
          <a:custGeom>
            <a:avLst/>
            <a:gdLst/>
            <a:ahLst/>
            <a:cxnLst/>
            <a:rect l="0" t="0" r="r" b="b"/>
            <a:pathLst>
              <a:path w="15356" h="8638">
                <a:moveTo>
                  <a:pt x="0" y="0"/>
                </a:moveTo>
                <a:lnTo>
                  <a:pt x="0" y="8638"/>
                </a:lnTo>
                <a:lnTo>
                  <a:pt x="15356" y="8638"/>
                </a:lnTo>
                <a:lnTo>
                  <a:pt x="15356" y="0"/>
                </a:lnTo>
                <a:lnTo>
                  <a:pt x="0" y="0"/>
                </a:lnTo>
                <a:close/>
                <a:moveTo>
                  <a:pt x="14748" y="8038"/>
                </a:moveTo>
                <a:lnTo>
                  <a:pt x="600" y="8038"/>
                </a:lnTo>
                <a:lnTo>
                  <a:pt x="600" y="592"/>
                </a:lnTo>
                <a:lnTo>
                  <a:pt x="14748" y="592"/>
                </a:lnTo>
                <a:lnTo>
                  <a:pt x="14748" y="8038"/>
                </a:lnTo>
                <a:close/>
              </a:path>
            </a:pathLst>
          </a:custGeom>
          <a:solidFill>
            <a:schemeClr val="tx1"/>
          </a:solidFill>
          <a:ln>
            <a:noFill/>
          </a:ln>
        </p:spPr>
      </p:sp>
      <p:sp>
        <p:nvSpPr>
          <p:cNvPr id="4105" name="Freeform: Shape 76">
            <a:extLst>
              <a:ext uri="{FF2B5EF4-FFF2-40B4-BE49-F238E27FC236}">
                <a16:creationId xmlns:a16="http://schemas.microsoft.com/office/drawing/2014/main" id="{147932A2-FBCC-4FD9-B893-8714933DCAD7}"/>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rot="15922489">
            <a:off x="5496460" y="1696306"/>
            <a:ext cx="3039017" cy="440926"/>
          </a:xfrm>
          <a:custGeom>
            <a:avLst/>
            <a:gdLst>
              <a:gd name="connsiteX0" fmla="*/ 3025159 w 3039017"/>
              <a:gd name="connsiteY0" fmla="*/ 440924 h 440926"/>
              <a:gd name="connsiteX1" fmla="*/ 31085 w 3039017"/>
              <a:gd name="connsiteY1" fmla="*/ 253901 h 440926"/>
              <a:gd name="connsiteX2" fmla="*/ 0 w 3039017"/>
              <a:gd name="connsiteY2" fmla="*/ 249348 h 440926"/>
              <a:gd name="connsiteX3" fmla="*/ 7539 w 3039017"/>
              <a:gd name="connsiteY3" fmla="*/ 156162 h 440926"/>
              <a:gd name="connsiteX4" fmla="*/ 97596 w 3039017"/>
              <a:gd name="connsiteY4" fmla="*/ 159586 h 440926"/>
              <a:gd name="connsiteX5" fmla="*/ 190969 w 3039017"/>
              <a:gd name="connsiteY5" fmla="*/ 162919 h 440926"/>
              <a:gd name="connsiteX6" fmla="*/ 285002 w 3039017"/>
              <a:gd name="connsiteY6" fmla="*/ 165003 h 440926"/>
              <a:gd name="connsiteX7" fmla="*/ 380685 w 3039017"/>
              <a:gd name="connsiteY7" fmla="*/ 167003 h 440926"/>
              <a:gd name="connsiteX8" fmla="*/ 478017 w 3039017"/>
              <a:gd name="connsiteY8" fmla="*/ 169086 h 440926"/>
              <a:gd name="connsiteX9" fmla="*/ 576669 w 3039017"/>
              <a:gd name="connsiteY9" fmla="*/ 170503 h 440926"/>
              <a:gd name="connsiteX10" fmla="*/ 676312 w 3039017"/>
              <a:gd name="connsiteY10" fmla="*/ 170503 h 440926"/>
              <a:gd name="connsiteX11" fmla="*/ 777273 w 3039017"/>
              <a:gd name="connsiteY11" fmla="*/ 171086 h 440926"/>
              <a:gd name="connsiteX12" fmla="*/ 879225 w 3039017"/>
              <a:gd name="connsiteY12" fmla="*/ 170503 h 440926"/>
              <a:gd name="connsiteX13" fmla="*/ 982167 w 3039017"/>
              <a:gd name="connsiteY13" fmla="*/ 169086 h 440926"/>
              <a:gd name="connsiteX14" fmla="*/ 1085438 w 3039017"/>
              <a:gd name="connsiteY14" fmla="*/ 167753 h 440926"/>
              <a:gd name="connsiteX15" fmla="*/ 1190029 w 3039017"/>
              <a:gd name="connsiteY15" fmla="*/ 165003 h 440926"/>
              <a:gd name="connsiteX16" fmla="*/ 1295940 w 3039017"/>
              <a:gd name="connsiteY16" fmla="*/ 162336 h 440926"/>
              <a:gd name="connsiteX17" fmla="*/ 1401191 w 3039017"/>
              <a:gd name="connsiteY17" fmla="*/ 158836 h 440926"/>
              <a:gd name="connsiteX18" fmla="*/ 1507762 w 3039017"/>
              <a:gd name="connsiteY18" fmla="*/ 154169 h 440926"/>
              <a:gd name="connsiteX19" fmla="*/ 1615653 w 3039017"/>
              <a:gd name="connsiteY19" fmla="*/ 148669 h 440926"/>
              <a:gd name="connsiteX20" fmla="*/ 1723543 w 3039017"/>
              <a:gd name="connsiteY20" fmla="*/ 143252 h 440926"/>
              <a:gd name="connsiteX21" fmla="*/ 1831434 w 3039017"/>
              <a:gd name="connsiteY21" fmla="*/ 136336 h 440926"/>
              <a:gd name="connsiteX22" fmla="*/ 1941304 w 3039017"/>
              <a:gd name="connsiteY22" fmla="*/ 128169 h 440926"/>
              <a:gd name="connsiteX23" fmla="*/ 2049195 w 3039017"/>
              <a:gd name="connsiteY23" fmla="*/ 120002 h 440926"/>
              <a:gd name="connsiteX24" fmla="*/ 2159065 w 3039017"/>
              <a:gd name="connsiteY24" fmla="*/ 110419 h 440926"/>
              <a:gd name="connsiteX25" fmla="*/ 2269925 w 3039017"/>
              <a:gd name="connsiteY25" fmla="*/ 100168 h 440926"/>
              <a:gd name="connsiteX26" fmla="*/ 2378806 w 3039017"/>
              <a:gd name="connsiteY26" fmla="*/ 89251 h 440926"/>
              <a:gd name="connsiteX27" fmla="*/ 2489006 w 3039017"/>
              <a:gd name="connsiteY27" fmla="*/ 76418 h 440926"/>
              <a:gd name="connsiteX28" fmla="*/ 2599206 w 3039017"/>
              <a:gd name="connsiteY28" fmla="*/ 62751 h 440926"/>
              <a:gd name="connsiteX29" fmla="*/ 2709406 w 3039017"/>
              <a:gd name="connsiteY29" fmla="*/ 49168 h 440926"/>
              <a:gd name="connsiteX30" fmla="*/ 2819276 w 3039017"/>
              <a:gd name="connsiteY30" fmla="*/ 33334 h 440926"/>
              <a:gd name="connsiteX31" fmla="*/ 2929147 w 3039017"/>
              <a:gd name="connsiteY31" fmla="*/ 17001 h 440926"/>
              <a:gd name="connsiteX32" fmla="*/ 3039017 w 3039017"/>
              <a:gd name="connsiteY32" fmla="*/ 0 h 440926"/>
              <a:gd name="connsiteX33" fmla="*/ 3025159 w 3039017"/>
              <a:gd name="connsiteY33" fmla="*/ 440924 h 4409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Lst>
            <a:rect l="l" t="t" r="r" b="b"/>
            <a:pathLst>
              <a:path w="3039017" h="440926">
                <a:moveTo>
                  <a:pt x="3025159" y="440924"/>
                </a:moveTo>
                <a:cubicBezTo>
                  <a:pt x="2322468" y="441434"/>
                  <a:pt x="772520" y="353003"/>
                  <a:pt x="31085" y="253901"/>
                </a:cubicBezTo>
                <a:lnTo>
                  <a:pt x="0" y="249348"/>
                </a:lnTo>
                <a:lnTo>
                  <a:pt x="7539" y="156162"/>
                </a:lnTo>
                <a:lnTo>
                  <a:pt x="97596" y="159586"/>
                </a:lnTo>
                <a:lnTo>
                  <a:pt x="190969" y="162919"/>
                </a:lnTo>
                <a:lnTo>
                  <a:pt x="285002" y="165003"/>
                </a:lnTo>
                <a:lnTo>
                  <a:pt x="380685" y="167003"/>
                </a:lnTo>
                <a:lnTo>
                  <a:pt x="478017" y="169086"/>
                </a:lnTo>
                <a:lnTo>
                  <a:pt x="576669" y="170503"/>
                </a:lnTo>
                <a:lnTo>
                  <a:pt x="676312" y="170503"/>
                </a:lnTo>
                <a:lnTo>
                  <a:pt x="777273" y="171086"/>
                </a:lnTo>
                <a:lnTo>
                  <a:pt x="879225" y="170503"/>
                </a:lnTo>
                <a:lnTo>
                  <a:pt x="982167" y="169086"/>
                </a:lnTo>
                <a:lnTo>
                  <a:pt x="1085438" y="167753"/>
                </a:lnTo>
                <a:lnTo>
                  <a:pt x="1190029" y="165003"/>
                </a:lnTo>
                <a:lnTo>
                  <a:pt x="1295940" y="162336"/>
                </a:lnTo>
                <a:lnTo>
                  <a:pt x="1401191" y="158836"/>
                </a:lnTo>
                <a:lnTo>
                  <a:pt x="1507762" y="154169"/>
                </a:lnTo>
                <a:lnTo>
                  <a:pt x="1615653" y="148669"/>
                </a:lnTo>
                <a:lnTo>
                  <a:pt x="1723543" y="143252"/>
                </a:lnTo>
                <a:lnTo>
                  <a:pt x="1831434" y="136336"/>
                </a:lnTo>
                <a:lnTo>
                  <a:pt x="1941304" y="128169"/>
                </a:lnTo>
                <a:lnTo>
                  <a:pt x="2049195" y="120002"/>
                </a:lnTo>
                <a:lnTo>
                  <a:pt x="2159065" y="110419"/>
                </a:lnTo>
                <a:lnTo>
                  <a:pt x="2269925" y="100168"/>
                </a:lnTo>
                <a:lnTo>
                  <a:pt x="2378806" y="89251"/>
                </a:lnTo>
                <a:lnTo>
                  <a:pt x="2489006" y="76418"/>
                </a:lnTo>
                <a:lnTo>
                  <a:pt x="2599206" y="62751"/>
                </a:lnTo>
                <a:lnTo>
                  <a:pt x="2709406" y="49168"/>
                </a:lnTo>
                <a:lnTo>
                  <a:pt x="2819276" y="33334"/>
                </a:lnTo>
                <a:lnTo>
                  <a:pt x="2929147" y="17001"/>
                </a:lnTo>
                <a:lnTo>
                  <a:pt x="3039017" y="0"/>
                </a:lnTo>
                <a:cubicBezTo>
                  <a:pt x="3028789" y="277754"/>
                  <a:pt x="3035388" y="163169"/>
                  <a:pt x="3025159" y="440924"/>
                </a:cubicBezTo>
                <a:close/>
              </a:path>
            </a:pathLst>
          </a:custGeom>
          <a:solidFill>
            <a:schemeClr val="tx1">
              <a:alpha val="20000"/>
            </a:schemeClr>
          </a:solidFill>
          <a:ln>
            <a:noFill/>
          </a:ln>
        </p:spPr>
      </p:sp>
      <p:sp>
        <p:nvSpPr>
          <p:cNvPr id="2" name="Title 1">
            <a:extLst>
              <a:ext uri="{FF2B5EF4-FFF2-40B4-BE49-F238E27FC236}">
                <a16:creationId xmlns:a16="http://schemas.microsoft.com/office/drawing/2014/main" id="{F5839DDE-16CF-45E3-BB21-2F1DFF244E20}"/>
              </a:ext>
            </a:extLst>
          </p:cNvPr>
          <p:cNvSpPr>
            <a:spLocks noGrp="1"/>
          </p:cNvSpPr>
          <p:nvPr>
            <p:ph type="title"/>
          </p:nvPr>
        </p:nvSpPr>
        <p:spPr>
          <a:xfrm>
            <a:off x="639098" y="629265"/>
            <a:ext cx="6072776" cy="1622322"/>
          </a:xfrm>
        </p:spPr>
        <p:txBody>
          <a:bodyPr>
            <a:normAutofit/>
          </a:bodyPr>
          <a:lstStyle/>
          <a:p>
            <a:pPr>
              <a:lnSpc>
                <a:spcPct val="90000"/>
              </a:lnSpc>
            </a:pPr>
            <a:r>
              <a:rPr lang="en-US" dirty="0">
                <a:solidFill>
                  <a:srgbClr val="FFFFFF"/>
                </a:solidFill>
              </a:rPr>
              <a:t>What does Emergency Management have to do with it?</a:t>
            </a:r>
          </a:p>
        </p:txBody>
      </p:sp>
      <p:pic>
        <p:nvPicPr>
          <p:cNvPr id="7" name="Picture 8" descr="Sand Island">
            <a:extLst>
              <a:ext uri="{FF2B5EF4-FFF2-40B4-BE49-F238E27FC236}">
                <a16:creationId xmlns:a16="http://schemas.microsoft.com/office/drawing/2014/main" id="{C6C5AAB3-9958-4FF3-ADEA-C5273610A78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5784" r="30544" b="-4"/>
          <a:stretch/>
        </p:blipFill>
        <p:spPr bwMode="auto">
          <a:xfrm>
            <a:off x="6879049" y="469786"/>
            <a:ext cx="2416335" cy="2948940"/>
          </a:xfrm>
          <a:custGeom>
            <a:avLst/>
            <a:gdLst>
              <a:gd name="connsiteX0" fmla="*/ 0 w 2416335"/>
              <a:gd name="connsiteY0" fmla="*/ 0 h 2948940"/>
              <a:gd name="connsiteX1" fmla="*/ 2416335 w 2416335"/>
              <a:gd name="connsiteY1" fmla="*/ 0 h 2948940"/>
              <a:gd name="connsiteX2" fmla="*/ 2416335 w 2416335"/>
              <a:gd name="connsiteY2" fmla="*/ 2948940 h 2948940"/>
              <a:gd name="connsiteX3" fmla="*/ 221394 w 2416335"/>
              <a:gd name="connsiteY3" fmla="*/ 2948940 h 2948940"/>
              <a:gd name="connsiteX4" fmla="*/ 221394 w 2416335"/>
              <a:gd name="connsiteY4" fmla="*/ 2876858 h 2948940"/>
              <a:gd name="connsiteX5" fmla="*/ 222335 w 2416335"/>
              <a:gd name="connsiteY5" fmla="*/ 2750941 h 2948940"/>
              <a:gd name="connsiteX6" fmla="*/ 221394 w 2416335"/>
              <a:gd name="connsiteY6" fmla="*/ 2623814 h 2948940"/>
              <a:gd name="connsiteX7" fmla="*/ 219512 w 2416335"/>
              <a:gd name="connsiteY7" fmla="*/ 2494871 h 2948940"/>
              <a:gd name="connsiteX8" fmla="*/ 217787 w 2416335"/>
              <a:gd name="connsiteY8" fmla="*/ 2365928 h 2948940"/>
              <a:gd name="connsiteX9" fmla="*/ 214023 w 2416335"/>
              <a:gd name="connsiteY9" fmla="*/ 2235169 h 2948940"/>
              <a:gd name="connsiteX10" fmla="*/ 210103 w 2416335"/>
              <a:gd name="connsiteY10" fmla="*/ 2103199 h 2948940"/>
              <a:gd name="connsiteX11" fmla="*/ 205555 w 2416335"/>
              <a:gd name="connsiteY11" fmla="*/ 1971229 h 2948940"/>
              <a:gd name="connsiteX12" fmla="*/ 199125 w 2416335"/>
              <a:gd name="connsiteY12" fmla="*/ 1838048 h 2948940"/>
              <a:gd name="connsiteX13" fmla="*/ 191441 w 2416335"/>
              <a:gd name="connsiteY13" fmla="*/ 1703656 h 2948940"/>
              <a:gd name="connsiteX14" fmla="*/ 184071 w 2416335"/>
              <a:gd name="connsiteY14" fmla="*/ 1568660 h 2948940"/>
              <a:gd name="connsiteX15" fmla="*/ 174662 w 2416335"/>
              <a:gd name="connsiteY15" fmla="*/ 1433663 h 2948940"/>
              <a:gd name="connsiteX16" fmla="*/ 163371 w 2416335"/>
              <a:gd name="connsiteY16" fmla="*/ 1296850 h 2948940"/>
              <a:gd name="connsiteX17" fmla="*/ 152080 w 2416335"/>
              <a:gd name="connsiteY17" fmla="*/ 1161853 h 2948940"/>
              <a:gd name="connsiteX18" fmla="*/ 139063 w 2416335"/>
              <a:gd name="connsiteY18" fmla="*/ 1024435 h 2948940"/>
              <a:gd name="connsiteX19" fmla="*/ 124793 w 2416335"/>
              <a:gd name="connsiteY19" fmla="*/ 886411 h 2948940"/>
              <a:gd name="connsiteX20" fmla="*/ 109738 w 2416335"/>
              <a:gd name="connsiteY20" fmla="*/ 750203 h 2948940"/>
              <a:gd name="connsiteX21" fmla="*/ 92174 w 2416335"/>
              <a:gd name="connsiteY21" fmla="*/ 612180 h 2948940"/>
              <a:gd name="connsiteX22" fmla="*/ 73356 w 2416335"/>
              <a:gd name="connsiteY22" fmla="*/ 474761 h 2948940"/>
              <a:gd name="connsiteX23" fmla="*/ 54694 w 2416335"/>
              <a:gd name="connsiteY23" fmla="*/ 336738 h 2948940"/>
              <a:gd name="connsiteX24" fmla="*/ 32897 w 2416335"/>
              <a:gd name="connsiteY24" fmla="*/ 199320 h 2948940"/>
              <a:gd name="connsiteX25" fmla="*/ 10628 w 2416335"/>
              <a:gd name="connsiteY25" fmla="*/ 62507 h 294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2416335" h="2948940">
                <a:moveTo>
                  <a:pt x="0" y="0"/>
                </a:moveTo>
                <a:lnTo>
                  <a:pt x="2416335" y="0"/>
                </a:lnTo>
                <a:lnTo>
                  <a:pt x="2416335" y="2948940"/>
                </a:lnTo>
                <a:lnTo>
                  <a:pt x="221394" y="2948940"/>
                </a:lnTo>
                <a:lnTo>
                  <a:pt x="221394" y="2876858"/>
                </a:lnTo>
                <a:lnTo>
                  <a:pt x="222335" y="2750941"/>
                </a:lnTo>
                <a:lnTo>
                  <a:pt x="221394" y="2623814"/>
                </a:lnTo>
                <a:lnTo>
                  <a:pt x="219512" y="2494871"/>
                </a:lnTo>
                <a:lnTo>
                  <a:pt x="217787" y="2365928"/>
                </a:lnTo>
                <a:lnTo>
                  <a:pt x="214023" y="2235169"/>
                </a:lnTo>
                <a:lnTo>
                  <a:pt x="210103" y="2103199"/>
                </a:lnTo>
                <a:lnTo>
                  <a:pt x="205555" y="1971229"/>
                </a:lnTo>
                <a:lnTo>
                  <a:pt x="199125" y="1838048"/>
                </a:lnTo>
                <a:lnTo>
                  <a:pt x="191441" y="1703656"/>
                </a:lnTo>
                <a:lnTo>
                  <a:pt x="184071" y="1568660"/>
                </a:lnTo>
                <a:lnTo>
                  <a:pt x="174662" y="1433663"/>
                </a:lnTo>
                <a:lnTo>
                  <a:pt x="163371" y="1296850"/>
                </a:lnTo>
                <a:lnTo>
                  <a:pt x="152080" y="1161853"/>
                </a:lnTo>
                <a:lnTo>
                  <a:pt x="139063" y="1024435"/>
                </a:lnTo>
                <a:lnTo>
                  <a:pt x="124793" y="886411"/>
                </a:lnTo>
                <a:lnTo>
                  <a:pt x="109738" y="750203"/>
                </a:lnTo>
                <a:lnTo>
                  <a:pt x="92174" y="612180"/>
                </a:lnTo>
                <a:lnTo>
                  <a:pt x="73356" y="474761"/>
                </a:lnTo>
                <a:lnTo>
                  <a:pt x="54694" y="336738"/>
                </a:lnTo>
                <a:lnTo>
                  <a:pt x="32897" y="199320"/>
                </a:lnTo>
                <a:lnTo>
                  <a:pt x="10628" y="62507"/>
                </a:lnTo>
                <a:close/>
              </a:path>
            </a:pathLst>
          </a:custGeom>
          <a:noFill/>
          <a:extLst>
            <a:ext uri="{909E8E84-426E-40DD-AFC4-6F175D3DCCD1}">
              <a14:hiddenFill xmlns:a14="http://schemas.microsoft.com/office/drawing/2010/main">
                <a:solidFill>
                  <a:srgbClr val="FFFFFF"/>
                </a:solidFill>
              </a14:hiddenFill>
            </a:ext>
          </a:extLst>
        </p:spPr>
      </p:pic>
      <p:sp>
        <p:nvSpPr>
          <p:cNvPr id="4106" name="Rectangle 78">
            <a:extLst>
              <a:ext uri="{FF2B5EF4-FFF2-40B4-BE49-F238E27FC236}">
                <a16:creationId xmlns:a16="http://schemas.microsoft.com/office/drawing/2014/main" id="{4A2FAF1F-F462-46AF-A9E6-CC93C4E2C359}"/>
              </a:ext>
              <a:ext uri="{C183D7F6-B498-43B3-948B-1728B52AA6E4}">
                <adec:decorative xmlns:adec="http://schemas.microsoft.com/office/drawing/2017/decorative" xmlns=""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3" name="Content Placeholder 2">
            <a:extLst>
              <a:ext uri="{FF2B5EF4-FFF2-40B4-BE49-F238E27FC236}">
                <a16:creationId xmlns:a16="http://schemas.microsoft.com/office/drawing/2014/main" id="{6FC4B987-040F-4159-9526-F33ACB638385}"/>
              </a:ext>
            </a:extLst>
          </p:cNvPr>
          <p:cNvSpPr>
            <a:spLocks noGrp="1"/>
          </p:cNvSpPr>
          <p:nvPr>
            <p:ph idx="1"/>
          </p:nvPr>
        </p:nvSpPr>
        <p:spPr>
          <a:xfrm>
            <a:off x="740299" y="2141997"/>
            <a:ext cx="6072776" cy="3811740"/>
          </a:xfrm>
        </p:spPr>
        <p:txBody>
          <a:bodyPr anchor="ctr">
            <a:normAutofit/>
          </a:bodyPr>
          <a:lstStyle/>
          <a:p>
            <a:r>
              <a:rPr lang="en-US" sz="2400" dirty="0">
                <a:solidFill>
                  <a:srgbClr val="FFFFFF"/>
                </a:solidFill>
              </a:rPr>
              <a:t>What?</a:t>
            </a:r>
          </a:p>
          <a:p>
            <a:r>
              <a:rPr lang="en-US" sz="2400" dirty="0">
                <a:solidFill>
                  <a:srgbClr val="FFFFFF"/>
                </a:solidFill>
              </a:rPr>
              <a:t>Why does this matter to you?</a:t>
            </a:r>
          </a:p>
          <a:p>
            <a:r>
              <a:rPr lang="en-US" sz="2400" dirty="0">
                <a:solidFill>
                  <a:srgbClr val="FFFFFF"/>
                </a:solidFill>
              </a:rPr>
              <a:t>Disruption!</a:t>
            </a:r>
          </a:p>
          <a:p>
            <a:r>
              <a:rPr lang="en-US" sz="2400" dirty="0">
                <a:solidFill>
                  <a:srgbClr val="FFFFFF"/>
                </a:solidFill>
              </a:rPr>
              <a:t>How do we approach solutions?</a:t>
            </a:r>
          </a:p>
          <a:p>
            <a:r>
              <a:rPr lang="en-US" sz="2400" dirty="0">
                <a:solidFill>
                  <a:srgbClr val="FFFFFF"/>
                </a:solidFill>
              </a:rPr>
              <a:t>Cross Sector Engagement</a:t>
            </a:r>
          </a:p>
          <a:p>
            <a:pPr marL="0" indent="0">
              <a:buNone/>
            </a:pPr>
            <a:endParaRPr lang="en-US" dirty="0">
              <a:solidFill>
                <a:srgbClr val="FFFFFF"/>
              </a:solidFill>
            </a:endParaRPr>
          </a:p>
        </p:txBody>
      </p:sp>
      <p:pic>
        <p:nvPicPr>
          <p:cNvPr id="4100" name="Picture 4" descr="Image result for Life in 1900 America">
            <a:extLst>
              <a:ext uri="{FF2B5EF4-FFF2-40B4-BE49-F238E27FC236}">
                <a16:creationId xmlns:a16="http://schemas.microsoft.com/office/drawing/2014/main" id="{CD30A589-858A-4881-8624-521EFB47FA66}"/>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4568" r="-1" b="-1"/>
          <a:stretch/>
        </p:blipFill>
        <p:spPr bwMode="auto">
          <a:xfrm>
            <a:off x="6774509" y="3492708"/>
            <a:ext cx="4929808" cy="2885232"/>
          </a:xfrm>
          <a:custGeom>
            <a:avLst/>
            <a:gdLst>
              <a:gd name="connsiteX0" fmla="*/ 325929 w 4929808"/>
              <a:gd name="connsiteY0" fmla="*/ 0 h 2948940"/>
              <a:gd name="connsiteX1" fmla="*/ 4929808 w 4929808"/>
              <a:gd name="connsiteY1" fmla="*/ 0 h 2948940"/>
              <a:gd name="connsiteX2" fmla="*/ 4929808 w 4929808"/>
              <a:gd name="connsiteY2" fmla="*/ 2948940 h 2948940"/>
              <a:gd name="connsiteX3" fmla="*/ 4769032 w 4929808"/>
              <a:gd name="connsiteY3" fmla="*/ 2948940 h 2948940"/>
              <a:gd name="connsiteX4" fmla="*/ 2751151 w 4929808"/>
              <a:gd name="connsiteY4" fmla="*/ 2948940 h 2948940"/>
              <a:gd name="connsiteX5" fmla="*/ 0 w 4929808"/>
              <a:gd name="connsiteY5" fmla="*/ 2948940 h 2948940"/>
              <a:gd name="connsiteX6" fmla="*/ 0 w 4929808"/>
              <a:gd name="connsiteY6" fmla="*/ 2948045 h 2948940"/>
              <a:gd name="connsiteX7" fmla="*/ 103291 w 4929808"/>
              <a:gd name="connsiteY7" fmla="*/ 2948045 h 2948940"/>
              <a:gd name="connsiteX8" fmla="*/ 112340 w 4929808"/>
              <a:gd name="connsiteY8" fmla="*/ 2889373 h 2948940"/>
              <a:gd name="connsiteX9" fmla="*/ 123631 w 4929808"/>
              <a:gd name="connsiteY9" fmla="*/ 2813097 h 2948940"/>
              <a:gd name="connsiteX10" fmla="*/ 135550 w 4929808"/>
              <a:gd name="connsiteY10" fmla="*/ 2722292 h 2948940"/>
              <a:gd name="connsiteX11" fmla="*/ 149820 w 4929808"/>
              <a:gd name="connsiteY11" fmla="*/ 2614536 h 2948940"/>
              <a:gd name="connsiteX12" fmla="*/ 164875 w 4929808"/>
              <a:gd name="connsiteY12" fmla="*/ 2495279 h 2948940"/>
              <a:gd name="connsiteX13" fmla="*/ 180714 w 4929808"/>
              <a:gd name="connsiteY13" fmla="*/ 2360888 h 2948940"/>
              <a:gd name="connsiteX14" fmla="*/ 197494 w 4929808"/>
              <a:gd name="connsiteY14" fmla="*/ 2214389 h 2948940"/>
              <a:gd name="connsiteX15" fmla="*/ 214273 w 4929808"/>
              <a:gd name="connsiteY15" fmla="*/ 2055177 h 2948940"/>
              <a:gd name="connsiteX16" fmla="*/ 231367 w 4929808"/>
              <a:gd name="connsiteY16" fmla="*/ 1885675 h 2948940"/>
              <a:gd name="connsiteX17" fmla="*/ 247205 w 4929808"/>
              <a:gd name="connsiteY17" fmla="*/ 1702854 h 2948940"/>
              <a:gd name="connsiteX18" fmla="*/ 262417 w 4929808"/>
              <a:gd name="connsiteY18" fmla="*/ 1511558 h 2948940"/>
              <a:gd name="connsiteX19" fmla="*/ 276217 w 4929808"/>
              <a:gd name="connsiteY19" fmla="*/ 1309365 h 2948940"/>
              <a:gd name="connsiteX20" fmla="*/ 289390 w 4929808"/>
              <a:gd name="connsiteY20" fmla="*/ 1098697 h 2948940"/>
              <a:gd name="connsiteX21" fmla="*/ 301779 w 4929808"/>
              <a:gd name="connsiteY21" fmla="*/ 878949 h 2948940"/>
              <a:gd name="connsiteX22" fmla="*/ 306170 w 4929808"/>
              <a:gd name="connsiteY22" fmla="*/ 766351 h 2948940"/>
              <a:gd name="connsiteX23" fmla="*/ 311031 w 4929808"/>
              <a:gd name="connsiteY23" fmla="*/ 651331 h 2948940"/>
              <a:gd name="connsiteX24" fmla="*/ 315579 w 4929808"/>
              <a:gd name="connsiteY24" fmla="*/ 534495 h 2948940"/>
              <a:gd name="connsiteX25" fmla="*/ 318558 w 4929808"/>
              <a:gd name="connsiteY25" fmla="*/ 417054 h 2948940"/>
              <a:gd name="connsiteX26" fmla="*/ 321224 w 4929808"/>
              <a:gd name="connsiteY26" fmla="*/ 297191 h 2948940"/>
              <a:gd name="connsiteX27" fmla="*/ 324047 w 4929808"/>
              <a:gd name="connsiteY27" fmla="*/ 176118 h 2948940"/>
              <a:gd name="connsiteX28" fmla="*/ 325929 w 4929808"/>
              <a:gd name="connsiteY28" fmla="*/ 52623 h 2948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4929808" h="2948940">
                <a:moveTo>
                  <a:pt x="325929" y="0"/>
                </a:moveTo>
                <a:lnTo>
                  <a:pt x="4929808" y="0"/>
                </a:lnTo>
                <a:lnTo>
                  <a:pt x="4929808" y="2948940"/>
                </a:lnTo>
                <a:lnTo>
                  <a:pt x="4769032" y="2948940"/>
                </a:lnTo>
                <a:lnTo>
                  <a:pt x="2751151" y="2948940"/>
                </a:lnTo>
                <a:lnTo>
                  <a:pt x="0" y="2948940"/>
                </a:lnTo>
                <a:lnTo>
                  <a:pt x="0" y="2948045"/>
                </a:lnTo>
                <a:lnTo>
                  <a:pt x="103291" y="2948045"/>
                </a:lnTo>
                <a:lnTo>
                  <a:pt x="112340" y="2889373"/>
                </a:lnTo>
                <a:lnTo>
                  <a:pt x="123631" y="2813097"/>
                </a:lnTo>
                <a:lnTo>
                  <a:pt x="135550" y="2722292"/>
                </a:lnTo>
                <a:lnTo>
                  <a:pt x="149820" y="2614536"/>
                </a:lnTo>
                <a:lnTo>
                  <a:pt x="164875" y="2495279"/>
                </a:lnTo>
                <a:lnTo>
                  <a:pt x="180714" y="2360888"/>
                </a:lnTo>
                <a:lnTo>
                  <a:pt x="197494" y="2214389"/>
                </a:lnTo>
                <a:lnTo>
                  <a:pt x="214273" y="2055177"/>
                </a:lnTo>
                <a:lnTo>
                  <a:pt x="231367" y="1885675"/>
                </a:lnTo>
                <a:lnTo>
                  <a:pt x="247205" y="1702854"/>
                </a:lnTo>
                <a:lnTo>
                  <a:pt x="262417" y="1511558"/>
                </a:lnTo>
                <a:lnTo>
                  <a:pt x="276217" y="1309365"/>
                </a:lnTo>
                <a:lnTo>
                  <a:pt x="289390" y="1098697"/>
                </a:lnTo>
                <a:lnTo>
                  <a:pt x="301779" y="878949"/>
                </a:lnTo>
                <a:lnTo>
                  <a:pt x="306170" y="766351"/>
                </a:lnTo>
                <a:lnTo>
                  <a:pt x="311031" y="651331"/>
                </a:lnTo>
                <a:lnTo>
                  <a:pt x="315579" y="534495"/>
                </a:lnTo>
                <a:lnTo>
                  <a:pt x="318558" y="417054"/>
                </a:lnTo>
                <a:lnTo>
                  <a:pt x="321224" y="297191"/>
                </a:lnTo>
                <a:lnTo>
                  <a:pt x="324047" y="176118"/>
                </a:lnTo>
                <a:lnTo>
                  <a:pt x="325929" y="52623"/>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2599954"/>
      </p:ext>
    </p:extLst>
  </p:cSld>
  <p:clrMapOvr>
    <a:overrideClrMapping bg1="dk1" tx1="lt1" bg2="dk2" tx2="lt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848C38-1C17-43B7-A99E-3B09DCFE025D}"/>
              </a:ext>
            </a:extLst>
          </p:cNvPr>
          <p:cNvSpPr>
            <a:spLocks noGrp="1"/>
          </p:cNvSpPr>
          <p:nvPr>
            <p:ph type="title"/>
          </p:nvPr>
        </p:nvSpPr>
        <p:spPr>
          <a:xfrm>
            <a:off x="1154954" y="973668"/>
            <a:ext cx="8761413" cy="706964"/>
          </a:xfrm>
        </p:spPr>
        <p:txBody>
          <a:bodyPr>
            <a:normAutofit fontScale="90000"/>
          </a:bodyPr>
          <a:lstStyle/>
          <a:p>
            <a:pPr>
              <a:lnSpc>
                <a:spcPct val="90000"/>
              </a:lnSpc>
            </a:pPr>
            <a:r>
              <a:rPr lang="en-US" sz="2800" dirty="0"/>
              <a:t> </a:t>
            </a:r>
            <a:r>
              <a:rPr lang="en-US" sz="4000" dirty="0"/>
              <a:t>Earthquake, Tsunami, Power Outage! Oh My!</a:t>
            </a:r>
          </a:p>
        </p:txBody>
      </p:sp>
      <p:sp>
        <p:nvSpPr>
          <p:cNvPr id="3" name="Content Placeholder 2">
            <a:extLst>
              <a:ext uri="{FF2B5EF4-FFF2-40B4-BE49-F238E27FC236}">
                <a16:creationId xmlns:a16="http://schemas.microsoft.com/office/drawing/2014/main" id="{524C57E5-A3A9-4CE3-8290-D0EDFA4D3E81}"/>
              </a:ext>
            </a:extLst>
          </p:cNvPr>
          <p:cNvSpPr>
            <a:spLocks noGrp="1"/>
          </p:cNvSpPr>
          <p:nvPr>
            <p:ph idx="1"/>
          </p:nvPr>
        </p:nvSpPr>
        <p:spPr>
          <a:xfrm>
            <a:off x="542924" y="2078037"/>
            <a:ext cx="4981575" cy="4313238"/>
          </a:xfrm>
        </p:spPr>
        <p:txBody>
          <a:bodyPr anchor="ctr">
            <a:noAutofit/>
          </a:bodyPr>
          <a:lstStyle/>
          <a:p>
            <a:r>
              <a:rPr lang="en-US" sz="2400" dirty="0"/>
              <a:t>May happen all together</a:t>
            </a:r>
          </a:p>
          <a:p>
            <a:r>
              <a:rPr lang="en-US" sz="2400" dirty="0"/>
              <a:t>Cascading effects</a:t>
            </a:r>
          </a:p>
          <a:p>
            <a:r>
              <a:rPr lang="en-US" sz="2400" dirty="0"/>
              <a:t>Long term recovery</a:t>
            </a:r>
          </a:p>
          <a:p>
            <a:r>
              <a:rPr lang="en-US" sz="2400" dirty="0"/>
              <a:t>Major critical infrastructure damage</a:t>
            </a:r>
          </a:p>
          <a:p>
            <a:r>
              <a:rPr lang="en-US" sz="2400" dirty="0"/>
              <a:t>And there was a really big snowstorm…</a:t>
            </a:r>
          </a:p>
        </p:txBody>
      </p:sp>
      <p:pic>
        <p:nvPicPr>
          <p:cNvPr id="5122" name="Picture 2" descr="Image result for wizard of oz haunted forest">
            <a:extLst>
              <a:ext uri="{FF2B5EF4-FFF2-40B4-BE49-F238E27FC236}">
                <a16:creationId xmlns:a16="http://schemas.microsoft.com/office/drawing/2014/main" id="{DA4B4BE5-0C41-457A-92DE-EEA4810E7649}"/>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t="976" b="10093"/>
          <a:stretch/>
        </p:blipFill>
        <p:spPr bwMode="auto">
          <a:xfrm>
            <a:off x="5867400" y="2706687"/>
            <a:ext cx="6113726" cy="3941763"/>
          </a:xfrm>
          <a:prstGeom prst="roundRect">
            <a:avLst>
              <a:gd name="adj" fmla="val 50000"/>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24189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5D886B-3152-450D-B916-7EFD8491EACD}"/>
              </a:ext>
            </a:extLst>
          </p:cNvPr>
          <p:cNvSpPr>
            <a:spLocks noGrp="1"/>
          </p:cNvSpPr>
          <p:nvPr>
            <p:ph type="title"/>
          </p:nvPr>
        </p:nvSpPr>
        <p:spPr/>
        <p:txBody>
          <a:bodyPr/>
          <a:lstStyle/>
          <a:p>
            <a:r>
              <a:rPr lang="en-US" smtClean="0"/>
              <a:t>9.5 </a:t>
            </a:r>
            <a:r>
              <a:rPr lang="en-US" dirty="0"/>
              <a:t>Earthquake – Chile vs. Cascadia</a:t>
            </a:r>
          </a:p>
        </p:txBody>
      </p:sp>
      <p:sp>
        <p:nvSpPr>
          <p:cNvPr id="3" name="Content Placeholder 2">
            <a:extLst>
              <a:ext uri="{FF2B5EF4-FFF2-40B4-BE49-F238E27FC236}">
                <a16:creationId xmlns:a16="http://schemas.microsoft.com/office/drawing/2014/main" id="{554CF697-B09F-4576-BE5B-DD41C639ABC2}"/>
              </a:ext>
            </a:extLst>
          </p:cNvPr>
          <p:cNvSpPr>
            <a:spLocks noGrp="1"/>
          </p:cNvSpPr>
          <p:nvPr>
            <p:ph idx="1"/>
          </p:nvPr>
        </p:nvSpPr>
        <p:spPr>
          <a:xfrm>
            <a:off x="2423415" y="2591926"/>
            <a:ext cx="9303357" cy="3512325"/>
          </a:xfrm>
        </p:spPr>
        <p:txBody>
          <a:bodyPr>
            <a:normAutofit lnSpcReduction="10000"/>
          </a:bodyPr>
          <a:lstStyle/>
          <a:p>
            <a:r>
              <a:rPr lang="en-US" sz="2000" dirty="0"/>
              <a:t>Cascadia fault is 620 miles vs. Valdivia quake in Chile 621 miles</a:t>
            </a:r>
          </a:p>
          <a:p>
            <a:r>
              <a:rPr lang="en-US" sz="2000" dirty="0"/>
              <a:t>1960 Valdivia quake left 2 million people homeless</a:t>
            </a:r>
          </a:p>
          <a:p>
            <a:pPr lvl="1"/>
            <a:r>
              <a:rPr lang="en-US" dirty="0"/>
              <a:t>3000 injured, 1,655 killed</a:t>
            </a:r>
          </a:p>
          <a:p>
            <a:pPr lvl="1"/>
            <a:r>
              <a:rPr lang="en-US" dirty="0"/>
              <a:t>Adjusted for inflation more than $2 billion in damages</a:t>
            </a:r>
          </a:p>
          <a:p>
            <a:pPr lvl="1"/>
            <a:r>
              <a:rPr lang="en-US" dirty="0"/>
              <a:t>Accompanied by tsunami that reached New Zealand, Japan, Philippines, &amp; Hawaii – (Hilo, HI 61 people died)</a:t>
            </a:r>
          </a:p>
          <a:p>
            <a:r>
              <a:rPr lang="en-US" sz="2000" dirty="0"/>
              <a:t>Cascadia fault will produce a tsunami – coastal rescue or delivery of resources will be delayed or impossible</a:t>
            </a:r>
          </a:p>
          <a:p>
            <a:r>
              <a:rPr lang="en-US" sz="2000" dirty="0"/>
              <a:t>Population today more dense than 1960</a:t>
            </a:r>
          </a:p>
          <a:p>
            <a:r>
              <a:rPr lang="en-US" sz="2000" dirty="0"/>
              <a:t>How long until we are able to move resources?</a:t>
            </a:r>
          </a:p>
          <a:p>
            <a:endParaRPr lang="en-US" dirty="0"/>
          </a:p>
          <a:p>
            <a:endParaRPr lang="en-US" dirty="0"/>
          </a:p>
        </p:txBody>
      </p:sp>
      <p:pic>
        <p:nvPicPr>
          <p:cNvPr id="2050" name="Picture 2" descr="Image result for earthquake fault symbol">
            <a:extLst>
              <a:ext uri="{FF2B5EF4-FFF2-40B4-BE49-F238E27FC236}">
                <a16:creationId xmlns:a16="http://schemas.microsoft.com/office/drawing/2014/main" id="{A5D4299C-5A07-414D-958D-47A4A1A4600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4543" y="2468301"/>
            <a:ext cx="2143125" cy="30643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246903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164A6B-50A2-410E-97F0-234CC472B718}"/>
              </a:ext>
            </a:extLst>
          </p:cNvPr>
          <p:cNvSpPr>
            <a:spLocks noGrp="1"/>
          </p:cNvSpPr>
          <p:nvPr>
            <p:ph type="title"/>
          </p:nvPr>
        </p:nvSpPr>
        <p:spPr>
          <a:xfrm>
            <a:off x="1154954" y="973668"/>
            <a:ext cx="8761413" cy="706964"/>
          </a:xfrm>
        </p:spPr>
        <p:txBody>
          <a:bodyPr>
            <a:normAutofit/>
          </a:bodyPr>
          <a:lstStyle/>
          <a:p>
            <a:r>
              <a:rPr lang="en-US">
                <a:solidFill>
                  <a:srgbClr val="EBEBEB"/>
                </a:solidFill>
              </a:rPr>
              <a:t>Long Term Widespread Power Outage</a:t>
            </a:r>
          </a:p>
        </p:txBody>
      </p:sp>
      <p:sp>
        <p:nvSpPr>
          <p:cNvPr id="3" name="Content Placeholder 2">
            <a:extLst>
              <a:ext uri="{FF2B5EF4-FFF2-40B4-BE49-F238E27FC236}">
                <a16:creationId xmlns:a16="http://schemas.microsoft.com/office/drawing/2014/main" id="{70CC91EA-E8B3-4F9C-A261-3E7D88D130F5}"/>
              </a:ext>
            </a:extLst>
          </p:cNvPr>
          <p:cNvSpPr>
            <a:spLocks noGrp="1"/>
          </p:cNvSpPr>
          <p:nvPr>
            <p:ph idx="1"/>
          </p:nvPr>
        </p:nvSpPr>
        <p:spPr>
          <a:xfrm>
            <a:off x="518346" y="2468031"/>
            <a:ext cx="6808429" cy="3886469"/>
          </a:xfrm>
        </p:spPr>
        <p:txBody>
          <a:bodyPr anchor="ctr">
            <a:normAutofit/>
          </a:bodyPr>
          <a:lstStyle/>
          <a:p>
            <a:pPr>
              <a:lnSpc>
                <a:spcPct val="90000"/>
              </a:lnSpc>
            </a:pPr>
            <a:r>
              <a:rPr lang="en-US" sz="2000" dirty="0"/>
              <a:t>Triple threat; solar storm, electro-magnetic pulse (EMP), cyber attack</a:t>
            </a:r>
          </a:p>
          <a:p>
            <a:pPr>
              <a:lnSpc>
                <a:spcPct val="90000"/>
              </a:lnSpc>
            </a:pPr>
            <a:r>
              <a:rPr lang="en-US" sz="2000" dirty="0"/>
              <a:t>A month or more – Western grid=western states or all 50 states</a:t>
            </a:r>
          </a:p>
          <a:p>
            <a:pPr>
              <a:lnSpc>
                <a:spcPct val="90000"/>
              </a:lnSpc>
            </a:pPr>
            <a:r>
              <a:rPr lang="en-US" sz="2000" dirty="0"/>
              <a:t>Virtually every type of infrastructure will be impacted</a:t>
            </a:r>
          </a:p>
          <a:p>
            <a:pPr>
              <a:lnSpc>
                <a:spcPct val="90000"/>
              </a:lnSpc>
            </a:pPr>
            <a:r>
              <a:rPr lang="en-US" sz="2000" dirty="0"/>
              <a:t>Many circuits will be damaged and not simply able to “turn back on”</a:t>
            </a:r>
          </a:p>
          <a:p>
            <a:pPr marL="0" indent="0">
              <a:lnSpc>
                <a:spcPct val="90000"/>
              </a:lnSpc>
              <a:buNone/>
            </a:pPr>
            <a:r>
              <a:rPr lang="en-US" sz="1500" dirty="0"/>
              <a:t>Water supply and wastewater treatment, Telecommunications and the internet, Food production and delivery, Fuel extraction, refining and distribution,  Financial systems, Transportation and traffic controls (land and air traffic), Government (including fire, police, emergency medical services and public works), Hospitals and healthcare, Supply chains</a:t>
            </a:r>
          </a:p>
          <a:p>
            <a:pPr>
              <a:lnSpc>
                <a:spcPct val="90000"/>
              </a:lnSpc>
            </a:pPr>
            <a:endParaRPr lang="en-US" sz="1500" dirty="0"/>
          </a:p>
        </p:txBody>
      </p:sp>
      <p:pic>
        <p:nvPicPr>
          <p:cNvPr id="1026" name="Picture 2" descr="Image result for power outage image">
            <a:extLst>
              <a:ext uri="{FF2B5EF4-FFF2-40B4-BE49-F238E27FC236}">
                <a16:creationId xmlns:a16="http://schemas.microsoft.com/office/drawing/2014/main" id="{11B169FA-5A61-46F5-BF10-0A54D10178C4}"/>
              </a:ext>
            </a:extLst>
          </p:cNvPr>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7703380" y="2603500"/>
            <a:ext cx="4068571" cy="2286019"/>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2562563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32DF5-8B1B-4EBE-9E54-2D8DFB243E95}"/>
              </a:ext>
            </a:extLst>
          </p:cNvPr>
          <p:cNvSpPr>
            <a:spLocks noGrp="1"/>
          </p:cNvSpPr>
          <p:nvPr>
            <p:ph type="title"/>
          </p:nvPr>
        </p:nvSpPr>
        <p:spPr>
          <a:xfrm>
            <a:off x="1154954" y="973668"/>
            <a:ext cx="8761413" cy="706964"/>
          </a:xfrm>
        </p:spPr>
        <p:txBody>
          <a:bodyPr>
            <a:normAutofit/>
          </a:bodyPr>
          <a:lstStyle/>
          <a:p>
            <a:r>
              <a:rPr lang="en-US">
                <a:solidFill>
                  <a:srgbClr val="EBEBEB"/>
                </a:solidFill>
              </a:rPr>
              <a:t>Tsunami</a:t>
            </a:r>
          </a:p>
        </p:txBody>
      </p:sp>
      <p:sp>
        <p:nvSpPr>
          <p:cNvPr id="3" name="Content Placeholder 2">
            <a:extLst>
              <a:ext uri="{FF2B5EF4-FFF2-40B4-BE49-F238E27FC236}">
                <a16:creationId xmlns:a16="http://schemas.microsoft.com/office/drawing/2014/main" id="{58701951-3C78-45EA-9839-FA383CBFA136}"/>
              </a:ext>
            </a:extLst>
          </p:cNvPr>
          <p:cNvSpPr>
            <a:spLocks noGrp="1"/>
          </p:cNvSpPr>
          <p:nvPr>
            <p:ph idx="1"/>
          </p:nvPr>
        </p:nvSpPr>
        <p:spPr>
          <a:xfrm>
            <a:off x="625034" y="2488557"/>
            <a:ext cx="5880796" cy="3797461"/>
          </a:xfrm>
        </p:spPr>
        <p:txBody>
          <a:bodyPr anchor="ctr">
            <a:normAutofit fontScale="92500"/>
          </a:bodyPr>
          <a:lstStyle/>
          <a:p>
            <a:r>
              <a:rPr lang="en-US" sz="2400" dirty="0"/>
              <a:t>12/26/2004, one of the deadliest tsunamis in recorded history- off the west coast of Sumatra, Indonesia.</a:t>
            </a:r>
          </a:p>
          <a:p>
            <a:r>
              <a:rPr lang="en-US" sz="2400" dirty="0"/>
              <a:t>Followed 9.1 earthquake – second largest in recorded history!</a:t>
            </a:r>
          </a:p>
          <a:p>
            <a:r>
              <a:rPr lang="en-US" sz="2400" dirty="0"/>
              <a:t>Coasts of 11 countries</a:t>
            </a:r>
          </a:p>
          <a:p>
            <a:r>
              <a:rPr lang="en-US" sz="2400" dirty="0"/>
              <a:t>275,00 deaths from direct effects</a:t>
            </a:r>
          </a:p>
          <a:p>
            <a:r>
              <a:rPr lang="en-US" sz="2400" dirty="0"/>
              <a:t>Afterward, people affected by disease, lack of shelter &amp; no clean water</a:t>
            </a:r>
          </a:p>
          <a:p>
            <a:endParaRPr lang="en-US" dirty="0"/>
          </a:p>
        </p:txBody>
      </p:sp>
      <p:pic>
        <p:nvPicPr>
          <p:cNvPr id="3076" name="Picture 4" descr="Sulawesi Indonesia earthquake and tsunami text with isometric illustration of tsunami wave and earthquake signal hitting on the Sulawesi map.">
            <a:extLst>
              <a:ext uri="{FF2B5EF4-FFF2-40B4-BE49-F238E27FC236}">
                <a16:creationId xmlns:a16="http://schemas.microsoft.com/office/drawing/2014/main" id="{DA15D55D-419D-41B8-B2F2-6B22084B3C8C}"/>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6798733" y="2935419"/>
            <a:ext cx="4345024" cy="2748227"/>
          </a:xfrm>
          <a:prstGeom prst="roundRect">
            <a:avLst>
              <a:gd name="adj" fmla="val 1858"/>
            </a:avLst>
          </a:prstGeom>
          <a:noFill/>
          <a:effectLst>
            <a:outerShdw blurRad="50800" dist="50800" dir="5400000" algn="tl" rotWithShape="0">
              <a:srgbClr val="000000">
                <a:alpha val="43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03783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5D205A-F7B0-47A4-BE29-AAB879BDA2DB}"/>
              </a:ext>
            </a:extLst>
          </p:cNvPr>
          <p:cNvSpPr>
            <a:spLocks noGrp="1"/>
          </p:cNvSpPr>
          <p:nvPr>
            <p:ph type="title"/>
          </p:nvPr>
        </p:nvSpPr>
        <p:spPr/>
        <p:txBody>
          <a:bodyPr/>
          <a:lstStyle/>
          <a:p>
            <a:r>
              <a:rPr lang="en-US" dirty="0"/>
              <a:t>Pre and Post Earthquake Buildings…</a:t>
            </a:r>
          </a:p>
        </p:txBody>
      </p:sp>
      <p:pic>
        <p:nvPicPr>
          <p:cNvPr id="1026" name="Picture 2" descr="https://keithwoodford.files.wordpress.com/2011/02/pgg-building.jpg">
            <a:extLst>
              <a:ext uri="{FF2B5EF4-FFF2-40B4-BE49-F238E27FC236}">
                <a16:creationId xmlns:a16="http://schemas.microsoft.com/office/drawing/2014/main" id="{F653D21D-2A32-472C-96C0-63D95B82988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01118" y="2247900"/>
            <a:ext cx="6809582" cy="4539721"/>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50B1B412-0025-449F-B182-B541B7F5264A}"/>
              </a:ext>
            </a:extLst>
          </p:cNvPr>
          <p:cNvSpPr txBox="1"/>
          <p:nvPr/>
        </p:nvSpPr>
        <p:spPr>
          <a:xfrm>
            <a:off x="9410700" y="5991225"/>
            <a:ext cx="2182018" cy="369332"/>
          </a:xfrm>
          <a:prstGeom prst="rect">
            <a:avLst/>
          </a:prstGeom>
          <a:noFill/>
        </p:spPr>
        <p:txBody>
          <a:bodyPr wrap="square" rtlCol="0">
            <a:spAutoFit/>
          </a:bodyPr>
          <a:lstStyle/>
          <a:p>
            <a:r>
              <a:rPr lang="en-US" dirty="0"/>
              <a:t>Christ Church</a:t>
            </a:r>
          </a:p>
        </p:txBody>
      </p:sp>
    </p:spTree>
    <p:extLst>
      <p:ext uri="{BB962C8B-B14F-4D97-AF65-F5344CB8AC3E}">
        <p14:creationId xmlns:p14="http://schemas.microsoft.com/office/powerpoint/2010/main" val="24565607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9EDFA0-521E-44EA-994A-A2C19D2FE576}"/>
              </a:ext>
            </a:extLst>
          </p:cNvPr>
          <p:cNvSpPr>
            <a:spLocks noGrp="1"/>
          </p:cNvSpPr>
          <p:nvPr>
            <p:ph type="title"/>
          </p:nvPr>
        </p:nvSpPr>
        <p:spPr/>
        <p:txBody>
          <a:bodyPr/>
          <a:lstStyle/>
          <a:p>
            <a:r>
              <a:rPr lang="en-US" dirty="0"/>
              <a:t>Post Earthquake Road Damage</a:t>
            </a:r>
          </a:p>
        </p:txBody>
      </p:sp>
      <p:pic>
        <p:nvPicPr>
          <p:cNvPr id="2050" name="Picture 2" descr="Image result for road damage from earthquake">
            <a:extLst>
              <a:ext uri="{FF2B5EF4-FFF2-40B4-BE49-F238E27FC236}">
                <a16:creationId xmlns:a16="http://schemas.microsoft.com/office/drawing/2014/main" id="{015E8F23-977E-4922-9B97-FBBE62924664}"/>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7851" y="2847785"/>
            <a:ext cx="6572250" cy="3686175"/>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29E04C29-91B9-4EA1-AD74-6B37913DBC58}"/>
              </a:ext>
            </a:extLst>
          </p:cNvPr>
          <p:cNvSpPr txBox="1"/>
          <p:nvPr/>
        </p:nvSpPr>
        <p:spPr>
          <a:xfrm>
            <a:off x="9401175" y="6050281"/>
            <a:ext cx="1779269" cy="369332"/>
          </a:xfrm>
          <a:prstGeom prst="rect">
            <a:avLst/>
          </a:prstGeom>
          <a:noFill/>
        </p:spPr>
        <p:txBody>
          <a:bodyPr wrap="square" rtlCol="0">
            <a:spAutoFit/>
          </a:bodyPr>
          <a:lstStyle/>
          <a:p>
            <a:r>
              <a:rPr lang="en-US" dirty="0"/>
              <a:t>Alaska, 2011</a:t>
            </a:r>
          </a:p>
        </p:txBody>
      </p:sp>
    </p:spTree>
    <p:extLst>
      <p:ext uri="{BB962C8B-B14F-4D97-AF65-F5344CB8AC3E}">
        <p14:creationId xmlns:p14="http://schemas.microsoft.com/office/powerpoint/2010/main" val="26674814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73A237-55A2-4E23-B11B-F6AC10F47E2E}"/>
              </a:ext>
            </a:extLst>
          </p:cNvPr>
          <p:cNvSpPr>
            <a:spLocks noGrp="1"/>
          </p:cNvSpPr>
          <p:nvPr>
            <p:ph type="title"/>
          </p:nvPr>
        </p:nvSpPr>
        <p:spPr/>
        <p:txBody>
          <a:bodyPr/>
          <a:lstStyle/>
          <a:p>
            <a:r>
              <a:rPr lang="en-US" dirty="0"/>
              <a:t>Critical Infrastructure Sectors</a:t>
            </a:r>
          </a:p>
        </p:txBody>
      </p:sp>
      <p:sp>
        <p:nvSpPr>
          <p:cNvPr id="3" name="Content Placeholder 2">
            <a:extLst>
              <a:ext uri="{FF2B5EF4-FFF2-40B4-BE49-F238E27FC236}">
                <a16:creationId xmlns:a16="http://schemas.microsoft.com/office/drawing/2014/main" id="{27B31619-7EA4-4B4E-B887-29C4622B479F}"/>
              </a:ext>
            </a:extLst>
          </p:cNvPr>
          <p:cNvSpPr>
            <a:spLocks noGrp="1"/>
          </p:cNvSpPr>
          <p:nvPr>
            <p:ph idx="1"/>
          </p:nvPr>
        </p:nvSpPr>
        <p:spPr>
          <a:xfrm>
            <a:off x="1154954" y="2208320"/>
            <a:ext cx="8825659" cy="656115"/>
          </a:xfrm>
        </p:spPr>
        <p:txBody>
          <a:bodyPr/>
          <a:lstStyle/>
          <a:p>
            <a:r>
              <a:rPr lang="en-US" dirty="0"/>
              <a:t>Critical infrastructure Sectors are the systems which make up the Nation’s security, public health and safety, and economic vitality every day. </a:t>
            </a:r>
          </a:p>
        </p:txBody>
      </p:sp>
      <p:pic>
        <p:nvPicPr>
          <p:cNvPr id="3074" name="Picture 2" descr="Picture of a chemical facility at dusk with lights on">
            <a:extLst>
              <a:ext uri="{FF2B5EF4-FFF2-40B4-BE49-F238E27FC236}">
                <a16:creationId xmlns:a16="http://schemas.microsoft.com/office/drawing/2014/main" id="{2AA40BFE-30FA-42CD-ACA3-D448B02933C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0751" y="2938735"/>
            <a:ext cx="904875" cy="904875"/>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id="{AA6400C6-BEFB-44B5-82C2-E439D1F73BC1}"/>
              </a:ext>
            </a:extLst>
          </p:cNvPr>
          <p:cNvSpPr txBox="1"/>
          <p:nvPr/>
        </p:nvSpPr>
        <p:spPr>
          <a:xfrm>
            <a:off x="1426382" y="3138747"/>
            <a:ext cx="207645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Chemical sector</a:t>
            </a:r>
          </a:p>
        </p:txBody>
      </p:sp>
      <p:pic>
        <p:nvPicPr>
          <p:cNvPr id="3076" name="Picture 4" descr="Communications Sector">
            <a:extLst>
              <a:ext uri="{FF2B5EF4-FFF2-40B4-BE49-F238E27FC236}">
                <a16:creationId xmlns:a16="http://schemas.microsoft.com/office/drawing/2014/main" id="{5DD558C1-2672-4574-921E-85F10B9DFB3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1433" y="3917910"/>
            <a:ext cx="874194" cy="94730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E3E18FC-6F55-45A7-AD4A-0ED97FF9BA03}"/>
              </a:ext>
            </a:extLst>
          </p:cNvPr>
          <p:cNvSpPr txBox="1"/>
          <p:nvPr/>
        </p:nvSpPr>
        <p:spPr>
          <a:xfrm>
            <a:off x="1367305" y="4125548"/>
            <a:ext cx="23622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Communications</a:t>
            </a:r>
          </a:p>
        </p:txBody>
      </p:sp>
      <p:pic>
        <p:nvPicPr>
          <p:cNvPr id="3078" name="Picture 6" descr="Commercial Facilities Sector">
            <a:extLst>
              <a:ext uri="{FF2B5EF4-FFF2-40B4-BE49-F238E27FC236}">
                <a16:creationId xmlns:a16="http://schemas.microsoft.com/office/drawing/2014/main" id="{10ABBDA0-EB6C-4A48-8F5B-2FAE498CAEC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33276" y="4972508"/>
            <a:ext cx="904875" cy="904875"/>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81DB8786-D3B9-4425-A4DE-3AE4530730BF}"/>
              </a:ext>
            </a:extLst>
          </p:cNvPr>
          <p:cNvSpPr txBox="1"/>
          <p:nvPr/>
        </p:nvSpPr>
        <p:spPr>
          <a:xfrm>
            <a:off x="1531846" y="5073774"/>
            <a:ext cx="1269159"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Commercial</a:t>
            </a:r>
          </a:p>
          <a:p>
            <a:r>
              <a:rPr lang="en-US" sz="1600" dirty="0">
                <a:latin typeface="Arial" panose="020B0604020202020204" pitchFamily="34" charset="0"/>
                <a:cs typeface="Arial" panose="020B0604020202020204" pitchFamily="34" charset="0"/>
              </a:rPr>
              <a:t>Facilities</a:t>
            </a:r>
          </a:p>
        </p:txBody>
      </p:sp>
      <p:pic>
        <p:nvPicPr>
          <p:cNvPr id="3080" name="Picture 8" descr="Cars on a conveyor system in a manufacturing plant.">
            <a:extLst>
              <a:ext uri="{FF2B5EF4-FFF2-40B4-BE49-F238E27FC236}">
                <a16:creationId xmlns:a16="http://schemas.microsoft.com/office/drawing/2014/main" id="{742835FE-2AAF-4CF2-9405-B2A5836B4690}"/>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582326" y="2960478"/>
            <a:ext cx="904875" cy="904875"/>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a:extLst>
              <a:ext uri="{FF2B5EF4-FFF2-40B4-BE49-F238E27FC236}">
                <a16:creationId xmlns:a16="http://schemas.microsoft.com/office/drawing/2014/main" id="{BA4BB229-683D-42F1-98DE-763865BEFB26}"/>
              </a:ext>
            </a:extLst>
          </p:cNvPr>
          <p:cNvSpPr txBox="1"/>
          <p:nvPr/>
        </p:nvSpPr>
        <p:spPr>
          <a:xfrm>
            <a:off x="4525301" y="3160783"/>
            <a:ext cx="2362200"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Manufacturing</a:t>
            </a:r>
          </a:p>
        </p:txBody>
      </p:sp>
      <p:pic>
        <p:nvPicPr>
          <p:cNvPr id="3082" name="Picture 10" descr="Dams Sector">
            <a:extLst>
              <a:ext uri="{FF2B5EF4-FFF2-40B4-BE49-F238E27FC236}">
                <a16:creationId xmlns:a16="http://schemas.microsoft.com/office/drawing/2014/main" id="{248C421F-8414-46ED-BE6A-79B3779B060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90752" y="5951426"/>
            <a:ext cx="876554" cy="876554"/>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80D6C3FF-C68B-4819-BF56-20A8B38D9C1E}"/>
              </a:ext>
            </a:extLst>
          </p:cNvPr>
          <p:cNvSpPr txBox="1"/>
          <p:nvPr/>
        </p:nvSpPr>
        <p:spPr>
          <a:xfrm>
            <a:off x="1549905" y="6220426"/>
            <a:ext cx="802434"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Dams</a:t>
            </a:r>
          </a:p>
        </p:txBody>
      </p:sp>
      <p:pic>
        <p:nvPicPr>
          <p:cNvPr id="3084" name="Picture 12" descr="A man points to a fighter jet as it prepares to take off into the sunset.">
            <a:extLst>
              <a:ext uri="{FF2B5EF4-FFF2-40B4-BE49-F238E27FC236}">
                <a16:creationId xmlns:a16="http://schemas.microsoft.com/office/drawing/2014/main" id="{AE92CB0C-D654-4DB3-BEC5-55F27E6897F5}"/>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521268" y="3961396"/>
            <a:ext cx="1157281" cy="867961"/>
          </a:xfrm>
          <a:prstGeom prst="rect">
            <a:avLst/>
          </a:prstGeom>
          <a:noFill/>
          <a:extLst>
            <a:ext uri="{909E8E84-426E-40DD-AFC4-6F175D3DCCD1}">
              <a14:hiddenFill xmlns:a14="http://schemas.microsoft.com/office/drawing/2010/main">
                <a:solidFill>
                  <a:srgbClr val="FFFFFF"/>
                </a:solidFill>
              </a14:hiddenFill>
            </a:ext>
          </a:extLst>
        </p:spPr>
      </p:pic>
      <p:sp>
        <p:nvSpPr>
          <p:cNvPr id="15" name="TextBox 14">
            <a:extLst>
              <a:ext uri="{FF2B5EF4-FFF2-40B4-BE49-F238E27FC236}">
                <a16:creationId xmlns:a16="http://schemas.microsoft.com/office/drawing/2014/main" id="{48FF1580-AA93-4464-8DDE-A662BE7FA3BA}"/>
              </a:ext>
            </a:extLst>
          </p:cNvPr>
          <p:cNvSpPr txBox="1"/>
          <p:nvPr/>
        </p:nvSpPr>
        <p:spPr>
          <a:xfrm>
            <a:off x="4679690" y="4048603"/>
            <a:ext cx="1460446" cy="830997"/>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Defense industrial base</a:t>
            </a:r>
          </a:p>
        </p:txBody>
      </p:sp>
      <p:pic>
        <p:nvPicPr>
          <p:cNvPr id="3088" name="Picture 16" descr="Image result for fire truck images">
            <a:extLst>
              <a:ext uri="{FF2B5EF4-FFF2-40B4-BE49-F238E27FC236}">
                <a16:creationId xmlns:a16="http://schemas.microsoft.com/office/drawing/2014/main" id="{809F0E4C-D14E-4054-B3B0-689596ACBEA2}"/>
              </a:ext>
            </a:extLst>
          </p:cNvPr>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3452586" y="5865005"/>
            <a:ext cx="1285621" cy="962975"/>
          </a:xfrm>
          <a:prstGeom prst="rect">
            <a:avLst/>
          </a:prstGeom>
          <a:noFill/>
          <a:extLst>
            <a:ext uri="{909E8E84-426E-40DD-AFC4-6F175D3DCCD1}">
              <a14:hiddenFill xmlns:a14="http://schemas.microsoft.com/office/drawing/2010/main">
                <a:solidFill>
                  <a:srgbClr val="FFFFFF"/>
                </a:solidFill>
              </a14:hiddenFill>
            </a:ext>
          </a:extLst>
        </p:spPr>
      </p:pic>
      <p:sp>
        <p:nvSpPr>
          <p:cNvPr id="18" name="TextBox 17">
            <a:extLst>
              <a:ext uri="{FF2B5EF4-FFF2-40B4-BE49-F238E27FC236}">
                <a16:creationId xmlns:a16="http://schemas.microsoft.com/office/drawing/2014/main" id="{67D321EE-BB40-44FB-B8FA-2845781CBE09}"/>
              </a:ext>
            </a:extLst>
          </p:cNvPr>
          <p:cNvSpPr txBox="1"/>
          <p:nvPr/>
        </p:nvSpPr>
        <p:spPr>
          <a:xfrm>
            <a:off x="4843589" y="6169771"/>
            <a:ext cx="128562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Emergency Services</a:t>
            </a:r>
          </a:p>
        </p:txBody>
      </p:sp>
      <p:pic>
        <p:nvPicPr>
          <p:cNvPr id="3090" name="Picture 18" descr="Image result for energy images">
            <a:extLst>
              <a:ext uri="{FF2B5EF4-FFF2-40B4-BE49-F238E27FC236}">
                <a16:creationId xmlns:a16="http://schemas.microsoft.com/office/drawing/2014/main" id="{25D6A013-E136-4372-B925-05D8A407B362}"/>
              </a:ext>
            </a:extLst>
          </p:cNvPr>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226613" y="2951182"/>
            <a:ext cx="1093791" cy="819288"/>
          </a:xfrm>
          <a:prstGeom prst="rect">
            <a:avLst/>
          </a:prstGeom>
          <a:noFill/>
          <a:extLst>
            <a:ext uri="{909E8E84-426E-40DD-AFC4-6F175D3DCCD1}">
              <a14:hiddenFill xmlns:a14="http://schemas.microsoft.com/office/drawing/2010/main">
                <a:solidFill>
                  <a:srgbClr val="FFFFFF"/>
                </a:solidFill>
              </a14:hiddenFill>
            </a:ext>
          </a:extLst>
        </p:spPr>
      </p:pic>
      <p:sp>
        <p:nvSpPr>
          <p:cNvPr id="20" name="TextBox 19">
            <a:extLst>
              <a:ext uri="{FF2B5EF4-FFF2-40B4-BE49-F238E27FC236}">
                <a16:creationId xmlns:a16="http://schemas.microsoft.com/office/drawing/2014/main" id="{3111203A-7689-4940-A3B6-1ECE56E637C7}"/>
              </a:ext>
            </a:extLst>
          </p:cNvPr>
          <p:cNvSpPr txBox="1"/>
          <p:nvPr/>
        </p:nvSpPr>
        <p:spPr>
          <a:xfrm>
            <a:off x="7341292" y="3204961"/>
            <a:ext cx="128562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Energy</a:t>
            </a:r>
          </a:p>
        </p:txBody>
      </p:sp>
      <p:pic>
        <p:nvPicPr>
          <p:cNvPr id="3092" name="Picture 20" descr="Financial Services Sector">
            <a:extLst>
              <a:ext uri="{FF2B5EF4-FFF2-40B4-BE49-F238E27FC236}">
                <a16:creationId xmlns:a16="http://schemas.microsoft.com/office/drawing/2014/main" id="{8B00F6C4-0FD8-459F-9A53-74FB66C29A65}"/>
              </a:ext>
            </a:extLst>
          </p:cNvPr>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439197" y="4925400"/>
            <a:ext cx="1321422" cy="904875"/>
          </a:xfrm>
          <a:prstGeom prst="rect">
            <a:avLst/>
          </a:prstGeom>
          <a:noFill/>
          <a:extLst>
            <a:ext uri="{909E8E84-426E-40DD-AFC4-6F175D3DCCD1}">
              <a14:hiddenFill xmlns:a14="http://schemas.microsoft.com/office/drawing/2010/main">
                <a:solidFill>
                  <a:srgbClr val="FFFFFF"/>
                </a:solidFill>
              </a14:hiddenFill>
            </a:ext>
          </a:extLst>
        </p:spPr>
      </p:pic>
      <p:sp>
        <p:nvSpPr>
          <p:cNvPr id="22" name="TextBox 21">
            <a:extLst>
              <a:ext uri="{FF2B5EF4-FFF2-40B4-BE49-F238E27FC236}">
                <a16:creationId xmlns:a16="http://schemas.microsoft.com/office/drawing/2014/main" id="{19DAADA3-AB99-4294-92F3-FB393DE45E6D}"/>
              </a:ext>
            </a:extLst>
          </p:cNvPr>
          <p:cNvSpPr txBox="1"/>
          <p:nvPr/>
        </p:nvSpPr>
        <p:spPr>
          <a:xfrm>
            <a:off x="4843590" y="5073774"/>
            <a:ext cx="1285621"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Financial Services</a:t>
            </a:r>
          </a:p>
        </p:txBody>
      </p:sp>
      <p:pic>
        <p:nvPicPr>
          <p:cNvPr id="3094" name="Picture 22" descr="Image result for agriculture images">
            <a:extLst>
              <a:ext uri="{FF2B5EF4-FFF2-40B4-BE49-F238E27FC236}">
                <a16:creationId xmlns:a16="http://schemas.microsoft.com/office/drawing/2014/main" id="{51089B85-D2E0-4907-AE51-4903B072251C}"/>
              </a:ext>
            </a:extLst>
          </p:cNvPr>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6259317" y="3857217"/>
            <a:ext cx="1028382" cy="904875"/>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a:extLst>
              <a:ext uri="{FF2B5EF4-FFF2-40B4-BE49-F238E27FC236}">
                <a16:creationId xmlns:a16="http://schemas.microsoft.com/office/drawing/2014/main" id="{9333CA25-9D2A-4123-98BA-C9D09847B4CA}"/>
              </a:ext>
            </a:extLst>
          </p:cNvPr>
          <p:cNvGrpSpPr/>
          <p:nvPr/>
        </p:nvGrpSpPr>
        <p:grpSpPr>
          <a:xfrm>
            <a:off x="8983920" y="3012182"/>
            <a:ext cx="1737719" cy="1337653"/>
            <a:chOff x="9375562" y="4558172"/>
            <a:chExt cx="1737719" cy="1337653"/>
          </a:xfrm>
        </p:grpSpPr>
        <p:sp>
          <p:nvSpPr>
            <p:cNvPr id="7" name="Oval 6">
              <a:extLst>
                <a:ext uri="{FF2B5EF4-FFF2-40B4-BE49-F238E27FC236}">
                  <a16:creationId xmlns:a16="http://schemas.microsoft.com/office/drawing/2014/main" id="{A3745F3F-7290-4133-8DF3-1C44C62CEB5A}"/>
                </a:ext>
              </a:extLst>
            </p:cNvPr>
            <p:cNvSpPr/>
            <p:nvPr/>
          </p:nvSpPr>
          <p:spPr>
            <a:xfrm>
              <a:off x="9375562" y="4558172"/>
              <a:ext cx="1737719" cy="1337653"/>
            </a:xfrm>
            <a:prstGeom prst="ellips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en-US"/>
            </a:p>
          </p:txBody>
        </p:sp>
        <p:pic>
          <p:nvPicPr>
            <p:cNvPr id="3102" name="Picture 30" descr="Image result for healthcare images free">
              <a:extLst>
                <a:ext uri="{FF2B5EF4-FFF2-40B4-BE49-F238E27FC236}">
                  <a16:creationId xmlns:a16="http://schemas.microsoft.com/office/drawing/2014/main" id="{C9719F75-539D-435E-87CF-3705CAE04877}"/>
                </a:ext>
              </a:extLst>
            </p:cNvPr>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9532188" y="4661664"/>
              <a:ext cx="1368996" cy="1130668"/>
            </a:xfrm>
            <a:prstGeom prst="rect">
              <a:avLst/>
            </a:prstGeom>
            <a:noFill/>
            <a:extLst>
              <a:ext uri="{909E8E84-426E-40DD-AFC4-6F175D3DCCD1}">
                <a14:hiddenFill xmlns:a14="http://schemas.microsoft.com/office/drawing/2010/main">
                  <a:solidFill>
                    <a:srgbClr val="FFFFFF"/>
                  </a:solidFill>
                </a14:hiddenFill>
              </a:ext>
            </a:extLst>
          </p:spPr>
        </p:pic>
      </p:grpSp>
      <p:cxnSp>
        <p:nvCxnSpPr>
          <p:cNvPr id="16" name="Straight Arrow Connector 15">
            <a:extLst>
              <a:ext uri="{FF2B5EF4-FFF2-40B4-BE49-F238E27FC236}">
                <a16:creationId xmlns:a16="http://schemas.microsoft.com/office/drawing/2014/main" id="{1F971C2D-F626-403F-978F-0E657C8380E3}"/>
              </a:ext>
            </a:extLst>
          </p:cNvPr>
          <p:cNvCxnSpPr/>
          <p:nvPr/>
        </p:nvCxnSpPr>
        <p:spPr>
          <a:xfrm flipH="1">
            <a:off x="10417585" y="2371317"/>
            <a:ext cx="828675" cy="844392"/>
          </a:xfrm>
          <a:prstGeom prst="straightConnector1">
            <a:avLst/>
          </a:prstGeom>
          <a:ln w="76200">
            <a:tailEnd type="triangle"/>
          </a:ln>
        </p:spPr>
        <p:style>
          <a:lnRef idx="1">
            <a:schemeClr val="accent1"/>
          </a:lnRef>
          <a:fillRef idx="0">
            <a:schemeClr val="accent1"/>
          </a:fillRef>
          <a:effectRef idx="0">
            <a:schemeClr val="accent1"/>
          </a:effectRef>
          <a:fontRef idx="minor">
            <a:schemeClr val="tx1"/>
          </a:fontRef>
        </p:style>
      </p:cxnSp>
      <p:sp>
        <p:nvSpPr>
          <p:cNvPr id="35" name="TextBox 34">
            <a:extLst>
              <a:ext uri="{FF2B5EF4-FFF2-40B4-BE49-F238E27FC236}">
                <a16:creationId xmlns:a16="http://schemas.microsoft.com/office/drawing/2014/main" id="{39FF7083-C40B-4C23-97C2-A3E5FB68B841}"/>
              </a:ext>
            </a:extLst>
          </p:cNvPr>
          <p:cNvSpPr txBox="1"/>
          <p:nvPr/>
        </p:nvSpPr>
        <p:spPr>
          <a:xfrm>
            <a:off x="10573179" y="3786633"/>
            <a:ext cx="1637995" cy="584775"/>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Healthcare Public Health</a:t>
            </a:r>
          </a:p>
        </p:txBody>
      </p:sp>
      <p:sp>
        <p:nvSpPr>
          <p:cNvPr id="36" name="TextBox 35">
            <a:extLst>
              <a:ext uri="{FF2B5EF4-FFF2-40B4-BE49-F238E27FC236}">
                <a16:creationId xmlns:a16="http://schemas.microsoft.com/office/drawing/2014/main" id="{1EAAE456-096C-4C8F-A519-97C1A0B3D4D1}"/>
              </a:ext>
            </a:extLst>
          </p:cNvPr>
          <p:cNvSpPr txBox="1"/>
          <p:nvPr/>
        </p:nvSpPr>
        <p:spPr>
          <a:xfrm>
            <a:off x="7304448" y="4180558"/>
            <a:ext cx="1285621"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Agriculture</a:t>
            </a:r>
          </a:p>
        </p:txBody>
      </p:sp>
      <p:pic>
        <p:nvPicPr>
          <p:cNvPr id="3104" name="Picture 32" descr="External of a white marble building">
            <a:extLst>
              <a:ext uri="{FF2B5EF4-FFF2-40B4-BE49-F238E27FC236}">
                <a16:creationId xmlns:a16="http://schemas.microsoft.com/office/drawing/2014/main" id="{B5E6C6A5-09EB-4919-A3DA-77DBEDBF4ADE}"/>
              </a:ext>
            </a:extLst>
          </p:cNvPr>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6286526" y="4905136"/>
            <a:ext cx="1093792" cy="820344"/>
          </a:xfrm>
          <a:prstGeom prst="rect">
            <a:avLst/>
          </a:prstGeom>
          <a:noFill/>
          <a:extLst>
            <a:ext uri="{909E8E84-426E-40DD-AFC4-6F175D3DCCD1}">
              <a14:hiddenFill xmlns:a14="http://schemas.microsoft.com/office/drawing/2010/main">
                <a:solidFill>
                  <a:srgbClr val="FFFFFF"/>
                </a:solidFill>
              </a14:hiddenFill>
            </a:ext>
          </a:extLst>
        </p:spPr>
      </p:pic>
      <p:sp>
        <p:nvSpPr>
          <p:cNvPr id="39" name="TextBox 38">
            <a:extLst>
              <a:ext uri="{FF2B5EF4-FFF2-40B4-BE49-F238E27FC236}">
                <a16:creationId xmlns:a16="http://schemas.microsoft.com/office/drawing/2014/main" id="{6AEF454D-9857-4020-8827-14F5CC5AAF31}"/>
              </a:ext>
            </a:extLst>
          </p:cNvPr>
          <p:cNvSpPr txBox="1"/>
          <p:nvPr/>
        </p:nvSpPr>
        <p:spPr>
          <a:xfrm>
            <a:off x="7320404" y="5137348"/>
            <a:ext cx="161774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Govt Facilities</a:t>
            </a:r>
          </a:p>
        </p:txBody>
      </p:sp>
      <p:sp>
        <p:nvSpPr>
          <p:cNvPr id="41" name="TextBox 40">
            <a:extLst>
              <a:ext uri="{FF2B5EF4-FFF2-40B4-BE49-F238E27FC236}">
                <a16:creationId xmlns:a16="http://schemas.microsoft.com/office/drawing/2014/main" id="{5D0FD394-EBA7-4C97-A188-22A1203A2552}"/>
              </a:ext>
            </a:extLst>
          </p:cNvPr>
          <p:cNvSpPr txBox="1"/>
          <p:nvPr/>
        </p:nvSpPr>
        <p:spPr>
          <a:xfrm>
            <a:off x="1701651" y="4477452"/>
            <a:ext cx="756796"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IT</a:t>
            </a:r>
          </a:p>
        </p:txBody>
      </p:sp>
      <p:pic>
        <p:nvPicPr>
          <p:cNvPr id="3108" name="Picture 36" descr="Transportation Systems Sector">
            <a:extLst>
              <a:ext uri="{FF2B5EF4-FFF2-40B4-BE49-F238E27FC236}">
                <a16:creationId xmlns:a16="http://schemas.microsoft.com/office/drawing/2014/main" id="{F3E74E57-0522-4DA9-98DC-45F56DA0179C}"/>
              </a:ext>
            </a:extLst>
          </p:cNvPr>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6286527" y="5871756"/>
            <a:ext cx="1093792" cy="904875"/>
          </a:xfrm>
          <a:prstGeom prst="rect">
            <a:avLst/>
          </a:prstGeom>
          <a:noFill/>
          <a:extLst>
            <a:ext uri="{909E8E84-426E-40DD-AFC4-6F175D3DCCD1}">
              <a14:hiddenFill xmlns:a14="http://schemas.microsoft.com/office/drawing/2010/main">
                <a:solidFill>
                  <a:srgbClr val="FFFFFF"/>
                </a:solidFill>
              </a14:hiddenFill>
            </a:ext>
          </a:extLst>
        </p:spPr>
      </p:pic>
      <p:sp>
        <p:nvSpPr>
          <p:cNvPr id="43" name="TextBox 42">
            <a:extLst>
              <a:ext uri="{FF2B5EF4-FFF2-40B4-BE49-F238E27FC236}">
                <a16:creationId xmlns:a16="http://schemas.microsoft.com/office/drawing/2014/main" id="{CF905A0D-60DD-4464-B2F6-EFCDC875C288}"/>
              </a:ext>
            </a:extLst>
          </p:cNvPr>
          <p:cNvSpPr txBox="1"/>
          <p:nvPr/>
        </p:nvSpPr>
        <p:spPr>
          <a:xfrm>
            <a:off x="7522798" y="6123604"/>
            <a:ext cx="1617748"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Transportation</a:t>
            </a:r>
          </a:p>
        </p:txBody>
      </p:sp>
      <p:pic>
        <p:nvPicPr>
          <p:cNvPr id="3110" name="Picture 38" descr="Nuclear Reactors, Materials, and Waste Sector">
            <a:extLst>
              <a:ext uri="{FF2B5EF4-FFF2-40B4-BE49-F238E27FC236}">
                <a16:creationId xmlns:a16="http://schemas.microsoft.com/office/drawing/2014/main" id="{5C073F58-2939-4832-A52A-B825B27F16E4}"/>
              </a:ext>
            </a:extLst>
          </p:cNvPr>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9372606" y="4571027"/>
            <a:ext cx="904875" cy="904875"/>
          </a:xfrm>
          <a:prstGeom prst="rect">
            <a:avLst/>
          </a:prstGeom>
          <a:noFill/>
          <a:extLst>
            <a:ext uri="{909E8E84-426E-40DD-AFC4-6F175D3DCCD1}">
              <a14:hiddenFill xmlns:a14="http://schemas.microsoft.com/office/drawing/2010/main">
                <a:solidFill>
                  <a:srgbClr val="FFFFFF"/>
                </a:solidFill>
              </a14:hiddenFill>
            </a:ext>
          </a:extLst>
        </p:spPr>
      </p:pic>
      <p:sp>
        <p:nvSpPr>
          <p:cNvPr id="45" name="TextBox 44">
            <a:extLst>
              <a:ext uri="{FF2B5EF4-FFF2-40B4-BE49-F238E27FC236}">
                <a16:creationId xmlns:a16="http://schemas.microsoft.com/office/drawing/2014/main" id="{D8551570-6937-4976-8DDF-13BF53F420FF}"/>
              </a:ext>
            </a:extLst>
          </p:cNvPr>
          <p:cNvSpPr txBox="1"/>
          <p:nvPr/>
        </p:nvSpPr>
        <p:spPr>
          <a:xfrm>
            <a:off x="10437386" y="4879600"/>
            <a:ext cx="130693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Nuclear </a:t>
            </a:r>
          </a:p>
        </p:txBody>
      </p:sp>
      <p:pic>
        <p:nvPicPr>
          <p:cNvPr id="3112" name="Picture 40" descr="Drop of water after it has hit a body of water with droplets in the air and ripples flowing out from the epicenter.">
            <a:extLst>
              <a:ext uri="{FF2B5EF4-FFF2-40B4-BE49-F238E27FC236}">
                <a16:creationId xmlns:a16="http://schemas.microsoft.com/office/drawing/2014/main" id="{36689E80-587B-4B85-92FF-C11CB33E3FCC}"/>
              </a:ext>
            </a:extLst>
          </p:cNvPr>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9372607" y="5634158"/>
            <a:ext cx="996198" cy="996198"/>
          </a:xfrm>
          <a:prstGeom prst="rect">
            <a:avLst/>
          </a:prstGeom>
          <a:noFill/>
          <a:extLst>
            <a:ext uri="{909E8E84-426E-40DD-AFC4-6F175D3DCCD1}">
              <a14:hiddenFill xmlns:a14="http://schemas.microsoft.com/office/drawing/2010/main">
                <a:solidFill>
                  <a:srgbClr val="FFFFFF"/>
                </a:solidFill>
              </a14:hiddenFill>
            </a:ext>
          </a:extLst>
        </p:spPr>
      </p:pic>
      <p:sp>
        <p:nvSpPr>
          <p:cNvPr id="47" name="TextBox 46">
            <a:extLst>
              <a:ext uri="{FF2B5EF4-FFF2-40B4-BE49-F238E27FC236}">
                <a16:creationId xmlns:a16="http://schemas.microsoft.com/office/drawing/2014/main" id="{8A436DCB-13D8-4AAE-B424-E9730DD63088}"/>
              </a:ext>
            </a:extLst>
          </p:cNvPr>
          <p:cNvSpPr txBox="1"/>
          <p:nvPr/>
        </p:nvSpPr>
        <p:spPr>
          <a:xfrm>
            <a:off x="10479364" y="5865005"/>
            <a:ext cx="1306939" cy="338554"/>
          </a:xfrm>
          <a:prstGeom prst="rect">
            <a:avLst/>
          </a:prstGeom>
          <a:noFill/>
        </p:spPr>
        <p:txBody>
          <a:bodyPr wrap="square" rtlCol="0">
            <a:spAutoFit/>
          </a:bodyPr>
          <a:lstStyle/>
          <a:p>
            <a:r>
              <a:rPr lang="en-US" sz="1600" dirty="0">
                <a:latin typeface="Arial" panose="020B0604020202020204" pitchFamily="34" charset="0"/>
                <a:cs typeface="Arial" panose="020B0604020202020204" pitchFamily="34" charset="0"/>
              </a:rPr>
              <a:t>Water </a:t>
            </a:r>
          </a:p>
        </p:txBody>
      </p:sp>
    </p:spTree>
    <p:extLst>
      <p:ext uri="{BB962C8B-B14F-4D97-AF65-F5344CB8AC3E}">
        <p14:creationId xmlns:p14="http://schemas.microsoft.com/office/powerpoint/2010/main" val="20151793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2" presetClass="emph" presetSubtype="0" fill="hold" nodeType="clickEffect">
                                  <p:stCondLst>
                                    <p:cond delay="0"/>
                                  </p:stCondLst>
                                  <p:childTnLst>
                                    <p:animRot by="120000">
                                      <p:cBhvr>
                                        <p:cTn id="6" dur="100" fill="hold">
                                          <p:stCondLst>
                                            <p:cond delay="0"/>
                                          </p:stCondLst>
                                        </p:cTn>
                                        <p:tgtEl>
                                          <p:spTgt spid="16"/>
                                        </p:tgtEl>
                                        <p:attrNameLst>
                                          <p:attrName>r</p:attrName>
                                        </p:attrNameLst>
                                      </p:cBhvr>
                                    </p:animRot>
                                    <p:animRot by="-240000">
                                      <p:cBhvr>
                                        <p:cTn id="7" dur="200" fill="hold">
                                          <p:stCondLst>
                                            <p:cond delay="200"/>
                                          </p:stCondLst>
                                        </p:cTn>
                                        <p:tgtEl>
                                          <p:spTgt spid="16"/>
                                        </p:tgtEl>
                                        <p:attrNameLst>
                                          <p:attrName>r</p:attrName>
                                        </p:attrNameLst>
                                      </p:cBhvr>
                                    </p:animRot>
                                    <p:animRot by="240000">
                                      <p:cBhvr>
                                        <p:cTn id="8" dur="200" fill="hold">
                                          <p:stCondLst>
                                            <p:cond delay="400"/>
                                          </p:stCondLst>
                                        </p:cTn>
                                        <p:tgtEl>
                                          <p:spTgt spid="16"/>
                                        </p:tgtEl>
                                        <p:attrNameLst>
                                          <p:attrName>r</p:attrName>
                                        </p:attrNameLst>
                                      </p:cBhvr>
                                    </p:animRot>
                                    <p:animRot by="-240000">
                                      <p:cBhvr>
                                        <p:cTn id="9" dur="200" fill="hold">
                                          <p:stCondLst>
                                            <p:cond delay="600"/>
                                          </p:stCondLst>
                                        </p:cTn>
                                        <p:tgtEl>
                                          <p:spTgt spid="16"/>
                                        </p:tgtEl>
                                        <p:attrNameLst>
                                          <p:attrName>r</p:attrName>
                                        </p:attrNameLst>
                                      </p:cBhvr>
                                    </p:animRot>
                                    <p:animRot by="120000">
                                      <p:cBhvr>
                                        <p:cTn id="10" dur="200" fill="hold">
                                          <p:stCondLst>
                                            <p:cond delay="800"/>
                                          </p:stCondLst>
                                        </p:cTn>
                                        <p:tgtEl>
                                          <p:spTgt spid="16"/>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35" presetClass="emph" presetSubtype="0" fill="hold" nodeType="clickEffect">
                                  <p:stCondLst>
                                    <p:cond delay="0"/>
                                  </p:stCondLst>
                                  <p:childTnLst>
                                    <p:anim calcmode="discrete" valueType="str">
                                      <p:cBhvr>
                                        <p:cTn id="14" dur="1000" fill="hold"/>
                                        <p:tgtEl>
                                          <p:spTgt spid="16"/>
                                        </p:tgtEl>
                                        <p:attrNameLst>
                                          <p:attrName>style.visibility</p:attrName>
                                        </p:attrNameLst>
                                      </p:cBhvr>
                                      <p:tavLst>
                                        <p:tav tm="0">
                                          <p:val>
                                            <p:strVal val="hidden"/>
                                          </p:val>
                                        </p:tav>
                                        <p:tav tm="50000">
                                          <p:val>
                                            <p:strVal val="visible"/>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Boardroom">
  <a:themeElements>
    <a:clrScheme name="Ion Boardroom">
      <a:dk1>
        <a:sysClr val="windowText" lastClr="000000"/>
      </a:dk1>
      <a:lt1>
        <a:sysClr val="window" lastClr="FFFFFF"/>
      </a:lt1>
      <a:dk2>
        <a:srgbClr val="3B3059"/>
      </a:dk2>
      <a:lt2>
        <a:srgbClr val="EBEBEB"/>
      </a:lt2>
      <a:accent1>
        <a:srgbClr val="B31166"/>
      </a:accent1>
      <a:accent2>
        <a:srgbClr val="E33D6F"/>
      </a:accent2>
      <a:accent3>
        <a:srgbClr val="E45F3C"/>
      </a:accent3>
      <a:accent4>
        <a:srgbClr val="E9943A"/>
      </a:accent4>
      <a:accent5>
        <a:srgbClr val="9B6BF2"/>
      </a:accent5>
      <a:accent6>
        <a:srgbClr val="D53DD0"/>
      </a:accent6>
      <a:hlink>
        <a:srgbClr val="8F8F8F"/>
      </a:hlink>
      <a:folHlink>
        <a:srgbClr val="A5A5A5"/>
      </a:folHlink>
    </a:clrScheme>
    <a:fontScheme name="Ion Boardroom">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Boardroom">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8000"/>
                <a:hueMod val="124000"/>
                <a:satMod val="148000"/>
                <a:lumMod val="124000"/>
              </a:schemeClr>
            </a:gs>
            <a:gs pos="100000">
              <a:schemeClr val="phClr">
                <a:shade val="76000"/>
                <a:hueMod val="89000"/>
                <a:satMod val="164000"/>
                <a:lumMod val="56000"/>
              </a:schemeClr>
            </a:gs>
          </a:gsLst>
          <a:path path="circle">
            <a:fillToRect l="45000" t="65000" r="125000" b="100000"/>
          </a:path>
        </a:gradFill>
        <a:blipFill rotWithShape="1">
          <a:blip xmlns:r="http://schemas.openxmlformats.org/officeDocument/2006/relationships" r:embed="rId1">
            <a:duotone>
              <a:schemeClr val="phClr">
                <a:shade val="69000"/>
                <a:hueMod val="91000"/>
                <a:satMod val="164000"/>
                <a:lumMod val="74000"/>
              </a:schemeClr>
              <a:schemeClr val="phClr">
                <a:hueMod val="124000"/>
                <a:satMod val="140000"/>
                <a:lumMod val="142000"/>
              </a:schemeClr>
            </a:duotone>
          </a:blip>
          <a:stretch/>
        </a:blipFill>
      </a:bgFillStyleLst>
    </a:fmtScheme>
  </a:themeElements>
  <a:objectDefaults/>
  <a:extraClrSchemeLst/>
  <a:extLst>
    <a:ext uri="{05A4C25C-085E-4340-85A3-A5531E510DB2}">
      <thm15:themeFamily xmlns:thm15="http://schemas.microsoft.com/office/thememl/2012/main" name="Ion Boardroom" id="{FC33163D-4339-46B1-8EED-24C834239D99}" vid="{B8502691-933B-45FE-8764-BA278511EF27}"/>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TotalTime>
  <Words>858</Words>
  <Application>Microsoft Office PowerPoint</Application>
  <PresentationFormat>Widescreen</PresentationFormat>
  <Paragraphs>125</Paragraphs>
  <Slides>15</Slides>
  <Notes>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Century Gothic</vt:lpstr>
      <vt:lpstr>Wingdings 3</vt:lpstr>
      <vt:lpstr>Ion Boardroom</vt:lpstr>
      <vt:lpstr>Securing the Medical Supply Chain</vt:lpstr>
      <vt:lpstr>What does Emergency Management have to do with it?</vt:lpstr>
      <vt:lpstr> Earthquake, Tsunami, Power Outage! Oh My!</vt:lpstr>
      <vt:lpstr>9.5 Earthquake – Chile vs. Cascadia</vt:lpstr>
      <vt:lpstr>Long Term Widespread Power Outage</vt:lpstr>
      <vt:lpstr>Tsunami</vt:lpstr>
      <vt:lpstr>Pre and Post Earthquake Buildings…</vt:lpstr>
      <vt:lpstr>Post Earthquake Road Damage</vt:lpstr>
      <vt:lpstr>Critical Infrastructure Sectors</vt:lpstr>
      <vt:lpstr>Four Critical Infrastructure Lifelines  Water, Energy, Transportation, Communication </vt:lpstr>
      <vt:lpstr>We Are All Connected…</vt:lpstr>
      <vt:lpstr>Now What? What Can You Do?</vt:lpstr>
      <vt:lpstr>PowerPoint Presentation</vt:lpstr>
      <vt:lpstr>Disruption of the Status Quo!</vt:lpstr>
      <vt:lpstr>Securing the Supply Chain…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Securing the Medical Supply Chain</dc:title>
  <dc:creator>Mayer, Curry</dc:creator>
  <cp:lastModifiedBy>Kellie Hale</cp:lastModifiedBy>
  <cp:revision>4</cp:revision>
  <dcterms:created xsi:type="dcterms:W3CDTF">2019-10-14T01:39:31Z</dcterms:created>
  <dcterms:modified xsi:type="dcterms:W3CDTF">2019-10-17T18:31:52Z</dcterms:modified>
</cp:coreProperties>
</file>